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2"/>
  </p:sldMasterIdLst>
  <p:notesMasterIdLst>
    <p:notesMasterId r:id="rId16"/>
  </p:notesMasterIdLst>
  <p:sldIdLst>
    <p:sldId id="264" r:id="rId3"/>
    <p:sldId id="281" r:id="rId4"/>
    <p:sldId id="270" r:id="rId5"/>
    <p:sldId id="269" r:id="rId6"/>
    <p:sldId id="268" r:id="rId7"/>
    <p:sldId id="267" r:id="rId8"/>
    <p:sldId id="266" r:id="rId9"/>
    <p:sldId id="283" r:id="rId10"/>
    <p:sldId id="288" r:id="rId11"/>
    <p:sldId id="287" r:id="rId12"/>
    <p:sldId id="292" r:id="rId13"/>
    <p:sldId id="289" r:id="rId14"/>
    <p:sldId id="27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80808"/>
    <a:srgbClr val="6600FF"/>
    <a:srgbClr val="0066FF"/>
    <a:srgbClr val="33CC33"/>
    <a:srgbClr val="FFFF00"/>
    <a:srgbClr val="0033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46" autoAdjust="0"/>
    <p:restoredTop sz="94660"/>
  </p:normalViewPr>
  <p:slideViewPr>
    <p:cSldViewPr>
      <p:cViewPr varScale="1">
        <p:scale>
          <a:sx n="88" d="100"/>
          <a:sy n="88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17F16-3D27-496A-90DC-CBB5C80BD58C}" type="datetimeFigureOut">
              <a:rPr lang="en-US" smtClean="0"/>
              <a:pPr/>
              <a:t>11/19/2019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B9CB3-3C30-4050-805A-A466E4B5E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A50E8-66C7-4CA4-B164-8DB55A97D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0FC3-321F-417B-AAFF-F50494764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F885-9346-4384-A8D5-0D0BF5928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DD760-A22C-441D-99DC-6F1C4C094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25C66-FD94-4C83-9B7C-9FA556A1D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451D-359A-43DB-B681-B29FDF0D46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77DC6-A8DD-4286-8A88-DF0FD9141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BC6A-ADB2-40AE-982D-A19553501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3348B-F233-4814-A17B-3F42AEB7E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F54B-7AE9-4CF1-B300-23CD7DF4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1791-1B55-45C5-A764-481564CDF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25C66-FD94-4C83-9B7C-9FA556A1D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6858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sr-Cyrl-CS" sz="3600" b="1" dirty="0" smtClean="0">
                <a:solidFill>
                  <a:srgbClr val="FF0000"/>
                </a:solidFill>
                <a:latin typeface="+mn-lt"/>
              </a:rPr>
              <a:t>ПРЕДШКОЛСКО ВАСПИТАЊЕ И ОБРАЗОВАЊЕ  ЈЕ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661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3048000"/>
            <a:ext cx="6477000" cy="21336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sr-Cyrl-CS" dirty="0" smtClean="0">
                <a:solidFill>
                  <a:srgbClr val="FF0000"/>
                </a:solidFill>
              </a:rPr>
              <a:t> </a:t>
            </a:r>
            <a:r>
              <a:rPr lang="sr-Cyrl-CS" b="1" dirty="0" smtClean="0">
                <a:solidFill>
                  <a:schemeClr val="tx1"/>
                </a:solidFill>
              </a:rPr>
              <a:t>ПРОЦЕС РАНОГ УЧЕЊА И ФОРМИРАЊА ЛИЧНОСТИ ДЈЕТЕТА ОД РОЂЕЊА ДО ПОЛАСКА У ШКОЛУ, У СВИМ ОКРУЖЕЊИМА У КОЈИМА ДИЈЕТЕ ЖИВИ.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121920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+mn-lt"/>
              </a:rPr>
              <a:t>ПАРТНЕРСТВО СА ПОРОДИЦОМ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6868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sz="2800" b="1" dirty="0" smtClean="0">
              <a:solidFill>
                <a:srgbClr val="000066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0066"/>
                </a:solidFill>
                <a:latin typeface="Comic Sans MS" pitchFamily="66" charset="0"/>
              </a:rPr>
              <a:t>-   </a:t>
            </a:r>
            <a:r>
              <a:rPr lang="ru-RU" sz="2800" b="1" dirty="0" smtClean="0">
                <a:solidFill>
                  <a:srgbClr val="080808"/>
                </a:solidFill>
              </a:rPr>
              <a:t>ПОВЈЕРЕЊЕ ;</a:t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/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>- РАВНОПРАВНОСТ;</a:t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/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>- ОБОСТРАНА ИНФОРМИСАНОСТ;</a:t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/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>- ЗАЈЕДНИЧКЕ АКТИВНОСТИ;</a:t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/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>- УНАПРЕЂИВАЊЕ ПЕДАГОШКИХ</a:t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>  КОМПЕТЕНЦИЈА.</a:t>
            </a:r>
            <a:r>
              <a:rPr lang="ru-RU" b="1" i="1" dirty="0" smtClean="0">
                <a:solidFill>
                  <a:srgbClr val="080808"/>
                </a:solidFill>
                <a:latin typeface="Comic Sans MS" pitchFamily="66" charset="0"/>
              </a:rPr>
              <a:t/>
            </a:r>
            <a:br>
              <a:rPr lang="ru-RU" b="1" i="1" dirty="0" smtClean="0">
                <a:solidFill>
                  <a:srgbClr val="080808"/>
                </a:solidFill>
                <a:latin typeface="Comic Sans MS" pitchFamily="66" charset="0"/>
              </a:rPr>
            </a:br>
            <a:endParaRPr lang="en-US" dirty="0">
              <a:solidFill>
                <a:srgbClr val="080808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080808"/>
                </a:solidFill>
                <a:latin typeface="Comic Sans MS" pitchFamily="66" charset="0"/>
              </a:rPr>
              <a:t>- </a:t>
            </a:r>
            <a:r>
              <a:rPr lang="ru-RU" sz="2800" b="1" dirty="0" smtClean="0">
                <a:solidFill>
                  <a:srgbClr val="080808"/>
                </a:solidFill>
              </a:rPr>
              <a:t>ИНДИВИДУАЛНИ И ГРУПНИ РАЗГОВОРИ;</a:t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>- ПИСАНА ОБАВЈЕШТЕЊА И КОНТАКТИ;</a:t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>- ОБАВЈЕШТЕЊА ПУТЕМ ПАНОА ЗА    РОДИТЕЉЕ;</a:t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>- ИЗЛОЖБЕ ДЈЕЧИЈИХ РАДОВА;</a:t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>- ПОСЈЕТЕ РОДИТЕЉА ГРУПИ;</a:t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>- ВАСПИТНО – ОБРАЗОВНЕ АКТИВНОСТИ СА РОДИТЕЉИМА;</a:t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>- ПЕДАГОШКЕ И КРЕАТИВНЕ РАДИОНИЦЕ;</a:t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>- ЗАЈЕДНИЧКО ОРГАНИЗОВАЊЕ ЈЕДНОДНЕВНИХ И ВИШЕДНЕВНИХ ИЗЛЕТА; </a:t>
            </a:r>
            <a:br>
              <a:rPr lang="ru-RU" sz="2800" b="1" dirty="0" smtClean="0">
                <a:solidFill>
                  <a:srgbClr val="080808"/>
                </a:solidFill>
              </a:rPr>
            </a:br>
            <a:r>
              <a:rPr lang="ru-RU" sz="2800" b="1" dirty="0" smtClean="0">
                <a:solidFill>
                  <a:srgbClr val="080808"/>
                </a:solidFill>
              </a:rPr>
              <a:t>- УЧЕШЋЕ РОДИТЕЉА У САВЈЕТУ РОДИТЕЉА.</a:t>
            </a:r>
            <a:r>
              <a:rPr lang="ru-RU" b="1" dirty="0" smtClean="0">
                <a:solidFill>
                  <a:srgbClr val="080808"/>
                </a:solidFill>
              </a:rPr>
              <a:t/>
            </a:r>
            <a:br>
              <a:rPr lang="ru-RU" b="1" dirty="0" smtClean="0">
                <a:solidFill>
                  <a:srgbClr val="080808"/>
                </a:solidFill>
              </a:rPr>
            </a:br>
            <a:endParaRPr lang="en-US" dirty="0">
              <a:solidFill>
                <a:srgbClr val="080808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7848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sr-Cyrl-CS" dirty="0" smtClean="0">
                <a:solidFill>
                  <a:srgbClr val="FF0000"/>
                </a:solidFill>
                <a:latin typeface="+mn-lt"/>
              </a:rPr>
              <a:t>РОДИТЕЉИ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1816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r-Cyrl-CS" sz="2800" b="1" dirty="0" smtClean="0">
                <a:solidFill>
                  <a:srgbClr val="080808"/>
                </a:solidFill>
              </a:rPr>
              <a:t>ПОКАЗУЈУ ИСТИНСКУ ЗАИНТЕРЕСОВАНОСТ ЗА НАПРЕДАК СВОГ ДЈЕТЕТА;</a:t>
            </a:r>
            <a:br>
              <a:rPr lang="sr-Cyrl-CS" sz="2800" b="1" dirty="0" smtClean="0">
                <a:solidFill>
                  <a:srgbClr val="080808"/>
                </a:solidFill>
              </a:rPr>
            </a:br>
            <a:r>
              <a:rPr lang="sr-Cyrl-CS" sz="2800" b="1" dirty="0" smtClean="0">
                <a:solidFill>
                  <a:srgbClr val="080808"/>
                </a:solidFill>
              </a:rPr>
              <a:t>- ДАЈУ ИНИЦИЈАТИВУ ЗА РАЗГОВОР;</a:t>
            </a:r>
            <a:br>
              <a:rPr lang="sr-Cyrl-CS" sz="2800" b="1" dirty="0" smtClean="0">
                <a:solidFill>
                  <a:srgbClr val="080808"/>
                </a:solidFill>
              </a:rPr>
            </a:br>
            <a:r>
              <a:rPr lang="sr-Cyrl-CS" sz="2800" b="1" dirty="0" smtClean="0">
                <a:solidFill>
                  <a:srgbClr val="080808"/>
                </a:solidFill>
              </a:rPr>
              <a:t>- ПРИХВАТАЈУ И ЦИЈЕНЕ МИШЉЕЊЕ СТРУЧЊАКА ;</a:t>
            </a:r>
            <a:br>
              <a:rPr lang="sr-Cyrl-CS" sz="2800" b="1" dirty="0" smtClean="0">
                <a:solidFill>
                  <a:srgbClr val="080808"/>
                </a:solidFill>
              </a:rPr>
            </a:br>
            <a:r>
              <a:rPr lang="sr-Cyrl-CS" sz="2800" b="1" dirty="0" smtClean="0">
                <a:solidFill>
                  <a:srgbClr val="080808"/>
                </a:solidFill>
              </a:rPr>
              <a:t>- АКТИВНО УЧЕСТВУЈУ У СВИМ СЕГМЕНТИМА ЖИВЉЕЊА У ВРТИЋУ;</a:t>
            </a:r>
            <a:br>
              <a:rPr lang="sr-Cyrl-CS" sz="2800" b="1" dirty="0" smtClean="0">
                <a:solidFill>
                  <a:srgbClr val="080808"/>
                </a:solidFill>
              </a:rPr>
            </a:br>
            <a:r>
              <a:rPr lang="sr-Cyrl-CS" sz="2800" b="1" dirty="0" smtClean="0">
                <a:solidFill>
                  <a:srgbClr val="080808"/>
                </a:solidFill>
              </a:rPr>
              <a:t>- ПОШТУЈУ ДЈЕЦУ, ВАСПИТАЧЕ, ДРУГЕ РОДИТЕЉЕ;</a:t>
            </a:r>
            <a:br>
              <a:rPr lang="sr-Cyrl-CS" sz="2800" b="1" dirty="0" smtClean="0">
                <a:solidFill>
                  <a:srgbClr val="080808"/>
                </a:solidFill>
              </a:rPr>
            </a:br>
            <a:r>
              <a:rPr lang="sr-Cyrl-CS" sz="2800" b="1" dirty="0" smtClean="0">
                <a:solidFill>
                  <a:srgbClr val="080808"/>
                </a:solidFill>
              </a:rPr>
              <a:t>- ЊЕГУЈУ ИСКРЕНЕ И ОТВОРЕНЕ САРАДНИЧКЕ ОДНОСЕ СА ВАСПИТАЧИМА, ДИРЕКТОРОМ, ПОМОЋНИКОМ ДИРЕКТОРА, ВАСПИТАЧЕМ - КООРДИНАТОРОМ И ПЕДАГОГОМ  ВРТИЋА</a:t>
            </a:r>
            <a:r>
              <a:rPr lang="sr-Cyrl-CS" sz="2800" b="1" i="1" dirty="0" smtClean="0">
                <a:solidFill>
                  <a:srgbClr val="080808"/>
                </a:solidFill>
              </a:rPr>
              <a:t>.</a:t>
            </a:r>
            <a:endParaRPr lang="en-US" sz="2800" dirty="0">
              <a:solidFill>
                <a:srgbClr val="080808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609600"/>
            <a:ext cx="7543800" cy="8817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sr-Cyrl-CS" b="1" dirty="0" smtClean="0">
                <a:solidFill>
                  <a:srgbClr val="FF0000"/>
                </a:solidFill>
                <a:latin typeface="Comic Sans MS" pitchFamily="66" charset="0"/>
              </a:rPr>
              <a:t>„</a:t>
            </a:r>
            <a:r>
              <a:rPr lang="sr-Cyrl-CS" sz="2800" b="1" dirty="0" smtClean="0">
                <a:solidFill>
                  <a:srgbClr val="FF0000"/>
                </a:solidFill>
                <a:latin typeface="Comic Sans MS" pitchFamily="66" charset="0"/>
              </a:rPr>
              <a:t>Све што треба да знам о томе како треба живјети, шта радити и какав бити, научио сам још у вртићу.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sr-Cyrl-CS" sz="2800" b="1" dirty="0" smtClean="0">
                <a:solidFill>
                  <a:srgbClr val="FF0000"/>
                </a:solidFill>
                <a:latin typeface="Comic Sans MS" pitchFamily="66" charset="0"/>
              </a:rPr>
              <a:t>Мудрост ме није чекала на врху планине, на крају дугог успона школовања, него се крила у пијеску дјечијег игралишта.“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000066"/>
              </a:solidFill>
              <a:latin typeface="Comic Sans MS" pitchFamily="66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000066"/>
                </a:solidFill>
                <a:latin typeface="Comic Sans MS" pitchFamily="66" charset="0"/>
              </a:rPr>
              <a:t>		</a:t>
            </a:r>
            <a:r>
              <a:rPr lang="sr-Cyrl-CS" sz="2800" b="1" dirty="0" smtClean="0">
                <a:latin typeface="Comic Sans MS" pitchFamily="66" charset="0"/>
              </a:rPr>
              <a:t>Роберт Фулгам</a:t>
            </a:r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sr-Cyrl-CS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0772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sr-Cyrl-CS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sr-Cyrl-CS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sr-Cyrl-CS" sz="3600" b="1" dirty="0" smtClean="0">
                <a:solidFill>
                  <a:srgbClr val="FF0000"/>
                </a:solidFill>
                <a:latin typeface="+mn-lt"/>
              </a:rPr>
              <a:t>НАЈВАЖНИЈА УЛОГА ПРЕДШКОЛСКОГ ВАСПИТАЊА И ОБРАЗОВАЊА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661" name="Rectangle 5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7162800" cy="32004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sr-Cyrl-CS" sz="2800" b="1" dirty="0" smtClean="0">
                <a:solidFill>
                  <a:srgbClr val="080808"/>
                </a:solidFill>
              </a:rPr>
              <a:t>је да се кроз квалитетно и пажљиво праћење сваког дјетета и одговарање на развојне потребне и тенденције, међудејством породице и институција, у добро структурираним условима социјалног и материјалног окружења оснажи дијете да се развије до својих оптималних нивоа, поштујући природу цјеловитог учења и развоја.</a:t>
            </a:r>
            <a:endParaRPr lang="en-US" sz="2800" b="1" dirty="0">
              <a:solidFill>
                <a:srgbClr val="080808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3058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sr-Cyrl-CS" sz="32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sr-Cyrl-CS" sz="32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sr-Cyrl-CS" sz="32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sr-Cyrl-CS" sz="32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sr-Cyrl-CS" sz="3600" b="1" dirty="0" smtClean="0">
                <a:solidFill>
                  <a:srgbClr val="FF0000"/>
                </a:solidFill>
                <a:latin typeface="+mn-lt"/>
              </a:rPr>
              <a:t>ОПШТИ ЦИЉ ПРЕДШКОЛСКОГ ВАСПИТАЊА И ОБРАЗОВАЊА</a:t>
            </a:r>
            <a:br>
              <a:rPr lang="sr-Cyrl-CS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sr-Cyrl-CS" sz="3600" b="1" dirty="0" smtClean="0">
                <a:solidFill>
                  <a:srgbClr val="FF0000"/>
                </a:solidFill>
                <a:latin typeface="+mn-lt"/>
              </a:rPr>
              <a:t> ЈЕ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661" name="Rectangle 5"/>
          <p:cNvSpPr>
            <a:spLocks noGrp="1" noChangeArrowheads="1"/>
          </p:cNvSpPr>
          <p:nvPr>
            <p:ph idx="1"/>
          </p:nvPr>
        </p:nvSpPr>
        <p:spPr>
          <a:xfrm>
            <a:off x="990600" y="2209800"/>
            <a:ext cx="6324600" cy="32004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sr-Cyrl-CS" b="1" dirty="0" smtClean="0">
                <a:solidFill>
                  <a:srgbClr val="080808"/>
                </a:solidFill>
                <a:latin typeface="Comic Sans MS" pitchFamily="66" charset="0"/>
              </a:rPr>
              <a:t>  </a:t>
            </a:r>
            <a:r>
              <a:rPr lang="sr-Cyrl-CS" b="1" dirty="0" smtClean="0">
                <a:solidFill>
                  <a:srgbClr val="080808"/>
                </a:solidFill>
              </a:rPr>
              <a:t>ЦЈЕЛОВИТ РАЗВОЈ ПРЕДШКОЛСКОГ ДЈЕТЕТА, </a:t>
            </a:r>
          </a:p>
          <a:p>
            <a:pPr algn="ctr">
              <a:buNone/>
            </a:pPr>
            <a:r>
              <a:rPr lang="sr-Cyrl-CS" b="1" dirty="0" smtClean="0">
                <a:solidFill>
                  <a:srgbClr val="080808"/>
                </a:solidFill>
              </a:rPr>
              <a:t>У СКЛАДУ СА СВОЈИМ СПОСОБНОСТИМА, ПОТЕНЦИЈАЛИМА, ОСОБЕНОСТИМА, ПОТРЕБАМА И ИНТЕРЕСИМА</a:t>
            </a:r>
            <a:endParaRPr lang="en-US" b="1" dirty="0" smtClean="0">
              <a:solidFill>
                <a:srgbClr val="080808"/>
              </a:solidFill>
            </a:endParaRPr>
          </a:p>
          <a:p>
            <a:endParaRPr lang="en-US" dirty="0">
              <a:solidFill>
                <a:srgbClr val="080808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6868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sr-Cyrl-CS" sz="3600" b="1" dirty="0" smtClean="0">
                <a:solidFill>
                  <a:srgbClr val="FF0000"/>
                </a:solidFill>
                <a:latin typeface="+mn-lt"/>
              </a:rPr>
              <a:t>АСПЕКТИ РАЗВОЈА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661" name="Rectangle 5"/>
          <p:cNvSpPr>
            <a:spLocks noGrp="1" noChangeArrowheads="1"/>
          </p:cNvSpPr>
          <p:nvPr>
            <p:ph idx="1"/>
          </p:nvPr>
        </p:nvSpPr>
        <p:spPr>
          <a:xfrm>
            <a:off x="152400" y="1295400"/>
            <a:ext cx="7162800" cy="48768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sr-Latn-CS" b="1" dirty="0" smtClean="0">
                <a:solidFill>
                  <a:srgbClr val="080808"/>
                </a:solidFill>
              </a:rPr>
              <a:t>I</a:t>
            </a:r>
            <a:r>
              <a:rPr lang="sr-Cyrl-RS" b="1" dirty="0" smtClean="0">
                <a:solidFill>
                  <a:srgbClr val="080808"/>
                </a:solidFill>
              </a:rPr>
              <a:t> </a:t>
            </a:r>
            <a:r>
              <a:rPr lang="sr-Latn-CS" b="1" dirty="0" smtClean="0">
                <a:solidFill>
                  <a:srgbClr val="080808"/>
                </a:solidFill>
                <a:latin typeface="Comic Sans MS" pitchFamily="66" charset="0"/>
              </a:rPr>
              <a:t> </a:t>
            </a:r>
            <a:r>
              <a:rPr lang="sr-Cyrl-CS" b="1" dirty="0" smtClean="0">
                <a:solidFill>
                  <a:srgbClr val="080808"/>
                </a:solidFill>
                <a:latin typeface="Comic Sans MS" pitchFamily="66" charset="0"/>
              </a:rPr>
              <a:t>	</a:t>
            </a:r>
            <a:r>
              <a:rPr lang="sr-Cyrl-CS" sz="2800" b="1" dirty="0" smtClean="0">
                <a:solidFill>
                  <a:srgbClr val="080808"/>
                </a:solidFill>
              </a:rPr>
              <a:t>ФИЗИЧКИ И МОТОРНИ РАЗВОЈ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sr-Latn-CS" sz="2800" b="1" dirty="0" smtClean="0">
              <a:solidFill>
                <a:srgbClr val="080808"/>
              </a:solidFill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sr-Latn-CS" sz="2800" b="1" dirty="0" smtClean="0">
                <a:solidFill>
                  <a:srgbClr val="080808"/>
                </a:solidFill>
              </a:rPr>
              <a:t>II</a:t>
            </a:r>
            <a:r>
              <a:rPr lang="sr-Cyrl-CS" sz="2800" b="1" dirty="0" smtClean="0">
                <a:solidFill>
                  <a:srgbClr val="080808"/>
                </a:solidFill>
              </a:rPr>
              <a:t> 	СОЦИЈАЛНО – ЕМОЦИОНАЛНИ 	РАЗВОЈ И РАЗВОЈ ЛИЧНОСТИ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sr-Latn-CS" sz="2800" b="1" dirty="0" smtClean="0">
              <a:solidFill>
                <a:srgbClr val="080808"/>
              </a:solidFill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sr-Latn-CS" sz="2800" b="1" dirty="0" smtClean="0">
                <a:solidFill>
                  <a:srgbClr val="080808"/>
                </a:solidFill>
              </a:rPr>
              <a:t>III</a:t>
            </a:r>
            <a:r>
              <a:rPr lang="sr-Cyrl-CS" sz="2800" b="1" dirty="0" smtClean="0">
                <a:solidFill>
                  <a:srgbClr val="080808"/>
                </a:solidFill>
              </a:rPr>
              <a:t> 	ИНТЕЛЕКТУАЛНИ РАЗВОЈ И УЧЕЊЕ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sr-Latn-CS" sz="2800" b="1" dirty="0" smtClean="0">
              <a:solidFill>
                <a:srgbClr val="080808"/>
              </a:solidFill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sr-Latn-RS" sz="2800" b="1" dirty="0" smtClean="0">
                <a:solidFill>
                  <a:srgbClr val="080808"/>
                </a:solidFill>
              </a:rPr>
              <a:t>IV </a:t>
            </a:r>
            <a:r>
              <a:rPr lang="sr-Cyrl-CS" sz="2800" b="1" dirty="0" smtClean="0">
                <a:solidFill>
                  <a:srgbClr val="080808"/>
                </a:solidFill>
              </a:rPr>
              <a:t>РАЗВОЈ ГОВОРА,КОМУНИКАЦИЈЕ       	И СТВАРАЛАШТВА</a:t>
            </a:r>
            <a:endParaRPr lang="sr-Latn-CS" sz="2800" b="1" dirty="0" smtClean="0">
              <a:solidFill>
                <a:srgbClr val="080808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pPr algn="ctr"/>
            <a:r>
              <a:rPr lang="sr-Latn-CS" b="1" dirty="0" smtClean="0">
                <a:solidFill>
                  <a:schemeClr val="tx1"/>
                </a:solidFill>
                <a:latin typeface="+mn-lt"/>
              </a:rPr>
              <a:t>I </a:t>
            </a:r>
            <a:r>
              <a:rPr lang="sr-Cyrl-CS" b="1" dirty="0" smtClean="0">
                <a:solidFill>
                  <a:schemeClr val="tx1"/>
                </a:solidFill>
                <a:latin typeface="+mn-lt"/>
              </a:rPr>
              <a:t>ФИЗИЧКИ РАЗВОЈ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0661" name="Rectangle 5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915400" cy="4495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sr-Cyrl-CS" b="1" dirty="0" smtClean="0">
                <a:solidFill>
                  <a:srgbClr val="FF0000"/>
                </a:solidFill>
              </a:rPr>
              <a:t>РАЗНОВРСНИ ОБЛИЦИ КРЕТАЊА </a:t>
            </a:r>
            <a:r>
              <a:rPr lang="sr-Cyrl-CS" dirty="0" smtClean="0">
                <a:solidFill>
                  <a:srgbClr val="080808"/>
                </a:solidFill>
              </a:rPr>
              <a:t>(ходање, трчање, пењање, скакање, пузање, провлачење, манипулисање предметима).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sr-Cyrl-CS" b="1" dirty="0" smtClean="0">
                <a:solidFill>
                  <a:srgbClr val="FF0000"/>
                </a:solidFill>
              </a:rPr>
              <a:t>ПЕРЦЕПТИВНО – МОТОРИЧКЕ АКТИВНОСТИ </a:t>
            </a:r>
            <a:r>
              <a:rPr lang="sr-Cyrl-CS" dirty="0" smtClean="0">
                <a:solidFill>
                  <a:srgbClr val="080808"/>
                </a:solidFill>
              </a:rPr>
              <a:t>(гледање, слушање, додиривање, мирисање, кушање)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sr-Cyrl-CS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sr-Cyrl-CS" b="1" dirty="0" smtClean="0">
                <a:solidFill>
                  <a:srgbClr val="FF0000"/>
                </a:solidFill>
              </a:rPr>
              <a:t>ЗДРАВСТВЕНО – ХИГИЈЕНСКЕ АКТИВНОСТИ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r-Cyrl-CS" dirty="0" smtClean="0">
                <a:solidFill>
                  <a:srgbClr val="080808"/>
                </a:solidFill>
              </a:rPr>
              <a:t>    (хигијена, правилна исхрана, самостално облачење и обување и сл.)</a:t>
            </a:r>
            <a:endParaRPr lang="en-US" dirty="0" smtClean="0">
              <a:solidFill>
                <a:srgbClr val="080808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algn="ctr"/>
            <a:r>
              <a:rPr lang="sr-Latn-CS" sz="3600" b="1" dirty="0" smtClean="0">
                <a:solidFill>
                  <a:schemeClr val="tx1"/>
                </a:solidFill>
                <a:latin typeface="+mn-lt"/>
              </a:rPr>
              <a:t>II </a:t>
            </a:r>
            <a:r>
              <a:rPr lang="sr-Cyrl-CS" sz="3600" b="1" dirty="0" smtClean="0">
                <a:solidFill>
                  <a:schemeClr val="tx1"/>
                </a:solidFill>
                <a:latin typeface="+mn-lt"/>
              </a:rPr>
              <a:t>СОЦИЈАЛНО – ЕМОЦИОНАЛНИ РАЗВОЈ ЛИЧНОСТИ</a:t>
            </a:r>
            <a:endParaRPr lang="en-US" sz="3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0661" name="Rectangle 5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334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sr-Cyrl-CS" sz="2800" b="1" dirty="0" smtClean="0">
                <a:solidFill>
                  <a:srgbClr val="FF0000"/>
                </a:solidFill>
              </a:rPr>
              <a:t>ДРУШТВЕНЕ АКТИВНОСТИ </a:t>
            </a:r>
            <a:r>
              <a:rPr lang="sr-Cyrl-CS" sz="2800" b="1" dirty="0" smtClean="0">
                <a:solidFill>
                  <a:srgbClr val="080808"/>
                </a:solidFill>
              </a:rPr>
              <a:t>(социјализација, друштвено понашање и морални развој, стицање позитивне слике о себи)</a:t>
            </a:r>
          </a:p>
          <a:p>
            <a:pPr>
              <a:lnSpc>
                <a:spcPct val="90000"/>
              </a:lnSpc>
              <a:buNone/>
            </a:pPr>
            <a:endParaRPr lang="sr-Cyrl-CS" sz="2800" b="1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sr-Cyrl-CS" sz="2800" b="1" dirty="0" smtClean="0">
                <a:solidFill>
                  <a:srgbClr val="FF0000"/>
                </a:solidFill>
              </a:rPr>
              <a:t>АФЕКТИВНЕ АКТИВНОСТИ </a:t>
            </a:r>
            <a:r>
              <a:rPr lang="sr-Cyrl-CS" sz="2800" b="1" dirty="0" smtClean="0">
                <a:solidFill>
                  <a:srgbClr val="080808"/>
                </a:solidFill>
              </a:rPr>
              <a:t>(култивисање емоција, подстицање дјечије самосталности)</a:t>
            </a:r>
          </a:p>
          <a:p>
            <a:pPr>
              <a:lnSpc>
                <a:spcPct val="90000"/>
              </a:lnSpc>
              <a:buNone/>
            </a:pPr>
            <a:endParaRPr lang="sr-Cyrl-CS" sz="2800" b="1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sr-Cyrl-CS" sz="2800" b="1" dirty="0" smtClean="0">
                <a:solidFill>
                  <a:srgbClr val="FF0000"/>
                </a:solidFill>
              </a:rPr>
              <a:t>ЕКОЛОШКЕ АКТИВНОСТИ </a:t>
            </a:r>
            <a:r>
              <a:rPr lang="sr-Cyrl-CS" sz="2800" b="1" dirty="0" smtClean="0">
                <a:solidFill>
                  <a:srgbClr val="080808"/>
                </a:solidFill>
              </a:rPr>
              <a:t>(сазнања о начинима на које човјек утиче на животну средину и њиховим посљедицама, чување природе)</a:t>
            </a:r>
          </a:p>
          <a:p>
            <a:pPr>
              <a:lnSpc>
                <a:spcPct val="90000"/>
              </a:lnSpc>
              <a:buNone/>
            </a:pPr>
            <a:endParaRPr lang="sr-Cyrl-CS" sz="2800" b="1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sr-Cyrl-CS" sz="2800" b="1" dirty="0" smtClean="0">
                <a:solidFill>
                  <a:srgbClr val="FF0000"/>
                </a:solidFill>
              </a:rPr>
              <a:t>ПРАКТИЧНЕ АКТИВНОСТИ </a:t>
            </a:r>
            <a:r>
              <a:rPr lang="sr-Cyrl-CS" sz="2800" b="1" dirty="0" smtClean="0">
                <a:solidFill>
                  <a:srgbClr val="080808"/>
                </a:solidFill>
              </a:rPr>
              <a:t>(самопослуживање и радне активности, саобраћајне активности</a:t>
            </a:r>
            <a:r>
              <a:rPr lang="sr-Cyrl-CS" sz="2800" b="1" dirty="0" smtClean="0">
                <a:solidFill>
                  <a:srgbClr val="080808"/>
                </a:solidFill>
                <a:latin typeface="Comic Sans MS" pitchFamily="66" charset="0"/>
              </a:rPr>
              <a:t>)</a:t>
            </a:r>
          </a:p>
          <a:p>
            <a:endParaRPr lang="en-US" dirty="0">
              <a:solidFill>
                <a:srgbClr val="080808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990600"/>
          </a:xfrm>
        </p:spPr>
        <p:txBody>
          <a:bodyPr>
            <a:normAutofit/>
          </a:bodyPr>
          <a:lstStyle/>
          <a:p>
            <a:pPr algn="ctr"/>
            <a:r>
              <a:rPr lang="sr-Latn-CS" sz="3600" b="1" dirty="0" smtClean="0">
                <a:solidFill>
                  <a:schemeClr val="tx1"/>
                </a:solidFill>
                <a:latin typeface="+mn-lt"/>
              </a:rPr>
              <a:t>III</a:t>
            </a:r>
            <a:r>
              <a:rPr lang="sr-Cyrl-CS" sz="3600" b="1" dirty="0" smtClean="0">
                <a:solidFill>
                  <a:schemeClr val="tx1"/>
                </a:solidFill>
                <a:latin typeface="+mn-lt"/>
              </a:rPr>
              <a:t> ИНТЕЛЕКТУАЛНИ РАЗВОЈ И УЧЕЊЕ</a:t>
            </a:r>
            <a:endParaRPr lang="en-US" sz="3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0661" name="Rectangle 5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4267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sr-Cyrl-CS" sz="2800" b="1" dirty="0" smtClean="0">
                <a:solidFill>
                  <a:srgbClr val="FF0000"/>
                </a:solidFill>
              </a:rPr>
              <a:t>ОТКРИВАЛАЧКО – ПРОНАЛАЗАЧКО – САЗНАЈНЕ АТИВНОСТИ </a:t>
            </a:r>
            <a:r>
              <a:rPr lang="sr-Cyrl-CS" dirty="0" smtClean="0">
                <a:solidFill>
                  <a:srgbClr val="080808"/>
                </a:solidFill>
              </a:rPr>
              <a:t>(човјек као припадник живог свијета, свијет животиња и биљни свијет, материјални свијет, рад људи)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sr-Cyrl-CS" sz="2800" b="1" dirty="0" smtClean="0">
                <a:solidFill>
                  <a:srgbClr val="FF0000"/>
                </a:solidFill>
              </a:rPr>
              <a:t>ЛОГИЧКО – МАТЕМАТИЧКЕ АКТИВНОСТИ </a:t>
            </a:r>
            <a:r>
              <a:rPr lang="sr-Cyrl-CS" dirty="0" smtClean="0">
                <a:solidFill>
                  <a:srgbClr val="080808"/>
                </a:solidFill>
              </a:rPr>
              <a:t>(логичко – математичко сазнавање, просторно сазнање, временско сазнавање)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sr-Cyrl-CS" sz="2800" b="1" dirty="0" smtClean="0">
                <a:solidFill>
                  <a:srgbClr val="FF0000"/>
                </a:solidFill>
              </a:rPr>
              <a:t>ГРАФОМОТОРИЧКЕ АКТИВНОСТИ </a:t>
            </a:r>
            <a:r>
              <a:rPr lang="sr-Cyrl-CS" dirty="0" smtClean="0">
                <a:solidFill>
                  <a:srgbClr val="080808"/>
                </a:solidFill>
              </a:rPr>
              <a:t>(координација покрета руке и шаке, правилно руковање прибором за цртање и писање)</a:t>
            </a:r>
            <a:endParaRPr lang="en-US" dirty="0" smtClean="0">
              <a:solidFill>
                <a:srgbClr val="080808"/>
              </a:solidFill>
            </a:endParaRPr>
          </a:p>
          <a:p>
            <a:endParaRPr lang="en-US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305800" cy="1066800"/>
          </a:xfrm>
        </p:spPr>
        <p:txBody>
          <a:bodyPr/>
          <a:lstStyle/>
          <a:p>
            <a:pPr algn="ctr"/>
            <a:r>
              <a:rPr lang="sr-Latn-CS" sz="3200" b="1" dirty="0" smtClean="0">
                <a:solidFill>
                  <a:schemeClr val="tx1"/>
                </a:solidFill>
                <a:latin typeface="+mn-lt"/>
              </a:rPr>
              <a:t>IV</a:t>
            </a:r>
            <a:r>
              <a:rPr lang="sr-Cyrl-CS" sz="3200" b="1" dirty="0" smtClean="0">
                <a:solidFill>
                  <a:schemeClr val="tx1"/>
                </a:solidFill>
                <a:latin typeface="+mn-lt"/>
              </a:rPr>
              <a:t> РАЗВОЈ ГОВОРА, КОМУНИКАЦИЈЕ И СТВАРАЛАШТВА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0661" name="Rectangle 5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44000" cy="487680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sr-Cyrl-CS" b="1" dirty="0" smtClean="0">
                <a:solidFill>
                  <a:srgbClr val="FF0000"/>
                </a:solidFill>
              </a:rPr>
              <a:t>АКТИВНОСТИ ГОВОРА, КОМУНИКАЦИЈЕ И ПИСМЕНОСТИ </a:t>
            </a:r>
            <a:r>
              <a:rPr lang="sr-Cyrl-CS" dirty="0" smtClean="0">
                <a:solidFill>
                  <a:srgbClr val="080808"/>
                </a:solidFill>
              </a:rPr>
              <a:t>(гласовна култура и богаћење рјечника, граматички правилан говор, комуникацијске способности, почеци писмености)</a:t>
            </a:r>
          </a:p>
          <a:p>
            <a:pPr>
              <a:buFont typeface="Arial" pitchFamily="34" charset="0"/>
              <a:buChar char="•"/>
            </a:pPr>
            <a:r>
              <a:rPr lang="sr-Cyrl-CS" b="1" dirty="0" smtClean="0">
                <a:solidFill>
                  <a:srgbClr val="FF0000"/>
                </a:solidFill>
              </a:rPr>
              <a:t>ДЈЕЧИЈЕ СТВАРАЛАШТВО: ГОВОРНО, ДРАМСКО, ПЛЕСНО, МУЗИЧКО, ЛИКОВНО, МОДЕЛАРСКО </a:t>
            </a:r>
            <a:r>
              <a:rPr lang="sr-Cyrl-CS" dirty="0" smtClean="0">
                <a:solidFill>
                  <a:srgbClr val="080808"/>
                </a:solidFill>
              </a:rPr>
              <a:t>(говорно стваралаштво и дјечија књижевност, глума, музика и плес, цртање, сликање и моделовање)</a:t>
            </a:r>
            <a:endParaRPr lang="en-US" dirty="0" smtClean="0">
              <a:solidFill>
                <a:srgbClr val="080808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7848600" cy="914400"/>
          </a:xfrm>
        </p:spPr>
        <p:txBody>
          <a:bodyPr/>
          <a:lstStyle/>
          <a:p>
            <a:pPr algn="ctr"/>
            <a:r>
              <a:rPr lang="sr-Cyrl-C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sr-Cyrl-CS" dirty="0" smtClean="0">
                <a:solidFill>
                  <a:srgbClr val="FF0000"/>
                </a:solidFill>
                <a:latin typeface="+mn-lt"/>
              </a:rPr>
              <a:t>ВАСПИТАЧИ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CS" sz="2800" b="1" dirty="0" smtClean="0">
                <a:solidFill>
                  <a:srgbClr val="000066"/>
                </a:solidFill>
                <a:latin typeface="Comic Sans MS" pitchFamily="66" charset="0"/>
              </a:rPr>
              <a:t/>
            </a:r>
            <a:br>
              <a:rPr lang="sr-Cyrl-CS" sz="2800" b="1" dirty="0" smtClean="0">
                <a:solidFill>
                  <a:srgbClr val="000066"/>
                </a:solidFill>
                <a:latin typeface="Comic Sans MS" pitchFamily="66" charset="0"/>
              </a:rPr>
            </a:br>
            <a:r>
              <a:rPr lang="sr-Cyrl-CS" sz="2800" b="1" dirty="0" smtClean="0">
                <a:solidFill>
                  <a:srgbClr val="080808"/>
                </a:solidFill>
                <a:latin typeface="Comic Sans MS" pitchFamily="66" charset="0"/>
              </a:rPr>
              <a:t>- </a:t>
            </a:r>
            <a:r>
              <a:rPr lang="sr-Cyrl-CS" sz="2800" b="1" dirty="0" smtClean="0">
                <a:solidFill>
                  <a:srgbClr val="080808"/>
                </a:solidFill>
                <a:latin typeface="+mj-lt"/>
              </a:rPr>
              <a:t>ВИСОКО ОБРАЗОВАЊЕ;</a:t>
            </a:r>
            <a:br>
              <a:rPr lang="sr-Cyrl-CS" sz="2800" b="1" dirty="0" smtClean="0">
                <a:solidFill>
                  <a:srgbClr val="080808"/>
                </a:solidFill>
                <a:latin typeface="+mj-lt"/>
              </a:rPr>
            </a:br>
            <a:r>
              <a:rPr lang="sr-Cyrl-CS" sz="2800" b="1" dirty="0" smtClean="0">
                <a:solidFill>
                  <a:srgbClr val="080808"/>
                </a:solidFill>
                <a:latin typeface="+mj-lt"/>
              </a:rPr>
              <a:t>- ПРОФЕСИОНАЛАН ОДНОС ПРЕМА ПОСЛУ;</a:t>
            </a:r>
            <a:br>
              <a:rPr lang="sr-Cyrl-CS" sz="2800" b="1" dirty="0" smtClean="0">
                <a:solidFill>
                  <a:srgbClr val="080808"/>
                </a:solidFill>
                <a:latin typeface="+mj-lt"/>
              </a:rPr>
            </a:br>
            <a:r>
              <a:rPr lang="sr-Cyrl-CS" sz="2800" b="1" dirty="0" smtClean="0">
                <a:solidFill>
                  <a:srgbClr val="080808"/>
                </a:solidFill>
                <a:latin typeface="+mj-lt"/>
              </a:rPr>
              <a:t>- ПОШТОВАЊЕ ДЈЕЧИЈЕ ЛИЧНОСТИ И ИНДИВИДУАЛНОСТИ;</a:t>
            </a:r>
            <a:br>
              <a:rPr lang="sr-Cyrl-CS" sz="2800" b="1" dirty="0" smtClean="0">
                <a:solidFill>
                  <a:srgbClr val="080808"/>
                </a:solidFill>
                <a:latin typeface="+mj-lt"/>
              </a:rPr>
            </a:br>
            <a:r>
              <a:rPr lang="sr-Cyrl-CS" sz="2800" b="1" dirty="0" smtClean="0">
                <a:solidFill>
                  <a:srgbClr val="080808"/>
                </a:solidFill>
                <a:latin typeface="+mj-lt"/>
              </a:rPr>
              <a:t>- БОГАТ, САДРЖАЈАН ЕМОЦИОНАЛНИ ОДНОС ДИЈЕТЕ – ВАСПИТАЧ;</a:t>
            </a:r>
            <a:br>
              <a:rPr lang="sr-Cyrl-CS" sz="2800" b="1" dirty="0" smtClean="0">
                <a:solidFill>
                  <a:srgbClr val="080808"/>
                </a:solidFill>
                <a:latin typeface="+mj-lt"/>
              </a:rPr>
            </a:br>
            <a:r>
              <a:rPr lang="sr-Cyrl-CS" sz="2800" b="1" dirty="0" smtClean="0">
                <a:solidFill>
                  <a:srgbClr val="080808"/>
                </a:solidFill>
                <a:latin typeface="+mj-lt"/>
              </a:rPr>
              <a:t>- ВАСПИТАЧ ОСАМОСТАЉУЈЕ ДИЈЕТЕ,ХРАБРИ  ГА И ПОМАЖЕ;</a:t>
            </a:r>
            <a:br>
              <a:rPr lang="sr-Cyrl-CS" sz="2800" b="1" dirty="0" smtClean="0">
                <a:solidFill>
                  <a:srgbClr val="080808"/>
                </a:solidFill>
                <a:latin typeface="+mj-lt"/>
              </a:rPr>
            </a:br>
            <a:r>
              <a:rPr lang="sr-Cyrl-CS" sz="2800" b="1" dirty="0" smtClean="0">
                <a:solidFill>
                  <a:srgbClr val="080808"/>
                </a:solidFill>
                <a:latin typeface="+mj-lt"/>
              </a:rPr>
              <a:t>- СПРЕМНОСТ НА СТАЛНО СТРУЧНО УСАВРШАВАЊЕ;</a:t>
            </a:r>
            <a:br>
              <a:rPr lang="sr-Cyrl-CS" sz="2800" b="1" dirty="0" smtClean="0">
                <a:solidFill>
                  <a:srgbClr val="080808"/>
                </a:solidFill>
                <a:latin typeface="+mj-lt"/>
              </a:rPr>
            </a:br>
            <a:r>
              <a:rPr lang="sr-Cyrl-CS" sz="2800" b="1" dirty="0" smtClean="0">
                <a:solidFill>
                  <a:srgbClr val="080808"/>
                </a:solidFill>
                <a:latin typeface="+mj-lt"/>
              </a:rPr>
              <a:t>- ПАРТНЕРСКИ ОДНОС СА РОДИТЕЉИМА.</a:t>
            </a:r>
            <a:endParaRPr lang="en-US" sz="2800" dirty="0">
              <a:solidFill>
                <a:srgbClr val="080808"/>
              </a:solidFill>
              <a:latin typeface="+mj-lt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53EDB37-A03C-4599-A6CE-A67D89982D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</TotalTime>
  <Words>412</Words>
  <Application>Microsoft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ПРЕДШКОЛСКО ВАСПИТАЊЕ И ОБРАЗОВАЊЕ  ЈЕ</vt:lpstr>
      <vt:lpstr> НАЈВАЖНИЈА УЛОГА ПРЕДШКОЛСКОГ ВАСПИТАЊА И ОБРАЗОВАЊА</vt:lpstr>
      <vt:lpstr>  ОПШТИ ЦИЉ ПРЕДШКОЛСКОГ ВАСПИТАЊА И ОБРАЗОВАЊА  ЈЕ</vt:lpstr>
      <vt:lpstr>АСПЕКТИ РАЗВОЈА</vt:lpstr>
      <vt:lpstr>I ФИЗИЧКИ РАЗВОЈ</vt:lpstr>
      <vt:lpstr>II СОЦИЈАЛНО – ЕМОЦИОНАЛНИ РАЗВОЈ ЛИЧНОСТИ</vt:lpstr>
      <vt:lpstr>III ИНТЕЛЕКТУАЛНИ РАЗВОЈ И УЧЕЊЕ</vt:lpstr>
      <vt:lpstr>IV РАЗВОЈ ГОВОРА, КОМУНИКАЦИЈЕ И СТВАРАЛАШТВА</vt:lpstr>
      <vt:lpstr> ВАСПИТАЧИ</vt:lpstr>
      <vt:lpstr>ПАРТНЕРСТВО СА ПОРОДИЦОМ</vt:lpstr>
      <vt:lpstr>Slide 11</vt:lpstr>
      <vt:lpstr>РОДИТЕЉИ</vt:lpstr>
      <vt:lpstr>Slide 13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Supplies</dc:title>
  <dc:creator>x</dc:creator>
  <cp:lastModifiedBy>VladoSimeunovic</cp:lastModifiedBy>
  <cp:revision>163</cp:revision>
  <dcterms:created xsi:type="dcterms:W3CDTF">2011-09-26T09:32:24Z</dcterms:created>
  <dcterms:modified xsi:type="dcterms:W3CDTF">2019-11-19T08:22:10Z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TC103368129990</vt:lpwstr>
  </property>
</Properties>
</file>