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72" r:id="rId5"/>
    <p:sldId id="269" r:id="rId6"/>
    <p:sldId id="273" r:id="rId7"/>
    <p:sldId id="274" r:id="rId8"/>
    <p:sldId id="275" r:id="rId9"/>
    <p:sldId id="277" r:id="rId10"/>
    <p:sldId id="278" r:id="rId11"/>
    <p:sldId id="279" r:id="rId12"/>
    <p:sldId id="280" r:id="rId13"/>
    <p:sldId id="270" r:id="rId14"/>
    <p:sldId id="281" r:id="rId15"/>
    <p:sldId id="282" r:id="rId16"/>
    <p:sldId id="284" r:id="rId17"/>
    <p:sldId id="260" r:id="rId18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2784" autoAdjust="0"/>
    <p:restoredTop sz="94660"/>
  </p:normalViewPr>
  <p:slideViewPr>
    <p:cSldViewPr>
      <p:cViewPr varScale="1">
        <p:scale>
          <a:sx n="88" d="100"/>
          <a:sy n="88" d="100"/>
        </p:scale>
        <p:origin x="-118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C58572-2057-4B51-B112-6F7A4005DB36}" type="datetimeFigureOut">
              <a:rPr lang="fr-FR"/>
              <a:pPr>
                <a:defRPr/>
              </a:pPr>
              <a:t>19/11/2019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E74A56-B7CB-487E-AFA6-A7211A3B3233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10C05A-BF31-43A7-B90C-D1A0BA97E6B4}" type="datetimeFigureOut">
              <a:rPr lang="fr-FR"/>
              <a:pPr>
                <a:defRPr/>
              </a:pPr>
              <a:t>19/11/2019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CAC091-B382-4841-8E87-664BFE21F95D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C75300-36EB-4634-B870-8CF4CF4504E2}" type="datetimeFigureOut">
              <a:rPr lang="fr-FR"/>
              <a:pPr>
                <a:defRPr/>
              </a:pPr>
              <a:t>19/11/2019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38279D-9DEF-434E-B0FC-F8BD360720BB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5A981A-4636-4E15-82C5-8426B9E1B93E}" type="datetimeFigureOut">
              <a:rPr lang="fr-FR"/>
              <a:pPr>
                <a:defRPr/>
              </a:pPr>
              <a:t>19/11/2019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C023A8-8E8B-49B2-ACB8-736D5CB23ACE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2E1FBF-48D4-4C91-B40C-3FA171C73FA2}" type="datetimeFigureOut">
              <a:rPr lang="fr-FR"/>
              <a:pPr>
                <a:defRPr/>
              </a:pPr>
              <a:t>19/11/2019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07A306-8E70-40C6-8A9A-414366D11E88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CE8A62-6B03-44A3-9A47-C71853FFFFB4}" type="datetimeFigureOut">
              <a:rPr lang="fr-FR"/>
              <a:pPr>
                <a:defRPr/>
              </a:pPr>
              <a:t>19/11/2019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E9605D-1B1A-46AB-A492-CB72AB2E9872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62AA26-6B18-4954-B8C8-780656500C99}" type="datetimeFigureOut">
              <a:rPr lang="fr-FR"/>
              <a:pPr>
                <a:defRPr/>
              </a:pPr>
              <a:t>19/11/2019</a:t>
            </a:fld>
            <a:endParaRPr lang="fr-CA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23A1AC-9A6C-4846-BE53-82BA07E16ADA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E707A8-786F-499F-8A4F-880DFFE50868}" type="datetimeFigureOut">
              <a:rPr lang="fr-FR"/>
              <a:pPr>
                <a:defRPr/>
              </a:pPr>
              <a:t>19/11/2019</a:t>
            </a:fld>
            <a:endParaRPr lang="fr-CA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ABF6D0-CC8D-41CB-A897-31F6A71E1003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2FF0C6-626D-419A-8064-AEF529FE925A}" type="datetimeFigureOut">
              <a:rPr lang="fr-FR"/>
              <a:pPr>
                <a:defRPr/>
              </a:pPr>
              <a:t>19/11/2019</a:t>
            </a:fld>
            <a:endParaRPr lang="fr-CA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30A304-0A26-4F30-B352-C23BDFDC4F33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87960E-210E-44F7-97E1-64FBCDF6A35D}" type="datetimeFigureOut">
              <a:rPr lang="fr-FR"/>
              <a:pPr>
                <a:defRPr/>
              </a:pPr>
              <a:t>19/11/2019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B9779E-E874-4137-901C-1962A2A9B4EB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CA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4A4F89-1302-459B-A57A-751F500922EC}" type="datetimeFigureOut">
              <a:rPr lang="fr-FR"/>
              <a:pPr>
                <a:defRPr/>
              </a:pPr>
              <a:t>19/11/2019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2D9BAA-DD6B-43B4-9254-8B3D540742FD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  <a:endParaRPr lang="fr-CA" smtClean="0"/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C0ACA40-2D59-4ACE-B4B0-65CBB789BE0C}" type="datetimeFigureOut">
              <a:rPr lang="fr-FR"/>
              <a:pPr>
                <a:defRPr/>
              </a:pPr>
              <a:t>19/11/2019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F03ECA5-EC8E-401E-B33C-B19EA4C6664D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/>
      <p:bldP spid="1027" grpId="0" build="p">
        <p:tmplLst>
          <p:tmpl lvl="1">
            <p:tnLst>
              <p:par>
                <p:cTn presetID="47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ctrTitle"/>
          </p:nvPr>
        </p:nvSpPr>
        <p:spPr>
          <a:xfrm>
            <a:off x="1357313" y="0"/>
            <a:ext cx="6872287" cy="3200400"/>
          </a:xfrm>
        </p:spPr>
        <p:txBody>
          <a:bodyPr/>
          <a:lstStyle/>
          <a:p>
            <a:r>
              <a:rPr lang="sr-Cyrl-CS" sz="2800" b="1" smtClean="0">
                <a:solidFill>
                  <a:srgbClr val="FF0000"/>
                </a:solidFill>
                <a:latin typeface="Comic Sans MS" pitchFamily="66" charset="0"/>
              </a:rPr>
              <a:t>ПРОГРАМ ПРЕДШКОЛСКОГ ВАСПИТАЊА И ОБРАЗОВАЊА РЕПУБЛИКЕ СРПСКЕ КАО САВРЕМЕНИ МУЛТИФУНКЦИОНАЛНИ КУРИКУЛУМ</a:t>
            </a:r>
            <a:endParaRPr lang="fr-CA" sz="2800" b="1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304800" y="152400"/>
            <a:ext cx="8382000" cy="1143000"/>
          </a:xfrm>
        </p:spPr>
        <p:txBody>
          <a:bodyPr>
            <a:normAutofit fontScale="90000"/>
          </a:bodyPr>
          <a:lstStyle/>
          <a:p>
            <a:r>
              <a:rPr lang="sr-Cyrl-CS" sz="2800" b="1" smtClean="0">
                <a:solidFill>
                  <a:srgbClr val="FF0000"/>
                </a:solidFill>
                <a:latin typeface="Comic Sans MS" pitchFamily="66" charset="0"/>
              </a:rPr>
              <a:t>КЛАСИФИКАЦИЈА КУРИКУЛУМА ПРЕДШКОЛСКОГ ВАСПИТАЊА И ОБРАЗОВАЊА </a:t>
            </a:r>
            <a:endParaRPr lang="fr-CA" sz="2800" b="1" smtClean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4294967295"/>
          </p:nvPr>
        </p:nvSpPr>
        <p:spPr>
          <a:xfrm>
            <a:off x="1219200" y="1447800"/>
            <a:ext cx="7467600" cy="4830763"/>
          </a:xfrm>
        </p:spPr>
        <p:txBody>
          <a:bodyPr>
            <a:normAutofit/>
          </a:bodyPr>
          <a:lstStyle/>
          <a:p>
            <a:pPr marL="228600" indent="-228600">
              <a:buFont typeface="Arial" charset="0"/>
              <a:buAutoNum type="arabicPeriod"/>
            </a:pPr>
            <a:r>
              <a:rPr lang="sr-Cyrl-CS" sz="1600" b="1" smtClean="0">
                <a:latin typeface="Comic Sans MS" pitchFamily="66" charset="0"/>
              </a:rPr>
              <a:t>МАТУРАЦИЈСКО – СОЦИЈАЛИЗАЦИЈСКИ ПРОГРАМИ</a:t>
            </a:r>
          </a:p>
          <a:p>
            <a:pPr marL="228600" indent="-228600" algn="just">
              <a:buFont typeface="Arial" charset="0"/>
              <a:buNone/>
            </a:pPr>
            <a:r>
              <a:rPr lang="sr-Cyrl-CS" sz="1600" b="1" smtClean="0">
                <a:latin typeface="Comic Sans MS" pitchFamily="66" charset="0"/>
              </a:rPr>
              <a:t>  Засновани на идеји да су дјеца “природни” извор предшколских програма, истичу дјечију спонтаност и независност, а предност дају социо-емоционалном развоју. У РС стигли са “хуманитарном помоћи”.</a:t>
            </a:r>
          </a:p>
          <a:p>
            <a:pPr marL="228600" indent="-228600" algn="just">
              <a:buFont typeface="Arial" charset="0"/>
              <a:buNone/>
            </a:pPr>
            <a:r>
              <a:rPr lang="sr-Cyrl-CS" sz="1600" b="1" smtClean="0">
                <a:latin typeface="Comic Sans MS" pitchFamily="66" charset="0"/>
              </a:rPr>
              <a:t>2. КОГНИТИВНО – АКАДЕМСКИ ПРОГРАМИ</a:t>
            </a:r>
          </a:p>
          <a:p>
            <a:pPr marL="228600" indent="-228600" algn="just">
              <a:buFont typeface="Arial" charset="0"/>
              <a:buNone/>
            </a:pPr>
            <a:r>
              <a:rPr lang="sr-Cyrl-CS" sz="1600" b="1" smtClean="0">
                <a:latin typeface="Comic Sans MS" pitchFamily="66" charset="0"/>
              </a:rPr>
              <a:t>	Усмјерени на предмете школског типа и задатке. Предност дају “образовним активностима”, а од дјетета очекују послушност и прилагођавање.Дуго су “владали” код нас.</a:t>
            </a:r>
          </a:p>
          <a:p>
            <a:pPr marL="228600" indent="-228600" algn="just">
              <a:buFont typeface="Arial" charset="0"/>
              <a:buNone/>
            </a:pPr>
            <a:r>
              <a:rPr lang="sr-Cyrl-CS" sz="1600" b="1" smtClean="0">
                <a:latin typeface="Comic Sans MS" pitchFamily="66" charset="0"/>
              </a:rPr>
              <a:t>3.КОГНИТИВНО – РАЗВОЈНИ ПРОГРАМИ</a:t>
            </a:r>
          </a:p>
          <a:p>
            <a:pPr marL="228600" indent="-228600" algn="just">
              <a:buFont typeface="Arial" charset="0"/>
              <a:buNone/>
            </a:pPr>
            <a:r>
              <a:rPr lang="sr-Cyrl-CS" sz="1600" b="1" smtClean="0">
                <a:latin typeface="Comic Sans MS" pitchFamily="66" charset="0"/>
              </a:rPr>
              <a:t>	Основа су им аспекти развоја дјетета, дјелимично су структурисани, али поштују дјечију иницијативу и њоме се руководе приликом планирања. Поштују природне стадијуме развоја, пружајући могућност убрзавања развоја адекватним развојним утицајима.(Каменов)</a:t>
            </a:r>
          </a:p>
          <a:p>
            <a:pPr marL="228600" indent="-228600" algn="just">
              <a:buFont typeface="Arial" charset="0"/>
              <a:buNone/>
            </a:pPr>
            <a:endParaRPr lang="fr-CA" sz="1600" b="1" smtClean="0">
              <a:latin typeface="Comic Sans MS" pitchFamily="66" charset="0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sr-Cyrl-CS" sz="2800" b="1" smtClean="0">
                <a:solidFill>
                  <a:srgbClr val="FF0000"/>
                </a:solidFill>
                <a:latin typeface="Comic Sans MS" pitchFamily="66" charset="0"/>
              </a:rPr>
              <a:t>ХУМАНИСТИЧКО ФЕНОМЕНОЛОШКИ ПРОГРАМ</a:t>
            </a:r>
            <a:endParaRPr lang="fr-CA" sz="2800" b="1" smtClean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4294967295"/>
          </p:nvPr>
        </p:nvSpPr>
        <p:spPr>
          <a:xfrm>
            <a:off x="1600200" y="1066800"/>
            <a:ext cx="7086600" cy="4906963"/>
          </a:xfrm>
        </p:spPr>
        <p:txBody>
          <a:bodyPr>
            <a:normAutofit/>
          </a:bodyPr>
          <a:lstStyle/>
          <a:p>
            <a:r>
              <a:rPr lang="sr-Cyrl-CS" sz="1600" b="1" smtClean="0">
                <a:latin typeface="Comic Sans MS" pitchFamily="66" charset="0"/>
              </a:rPr>
              <a:t>МАТУРАЦИЈСКО – СОЦИЈАЛИЗАЦИЈСКИ И КОГНИТИВНО – РАЗВОЈНИ ПРОГРАМИ СПАДАЈУ У КАТЕГОРИЈУ ХУМАНИСТИЧКИХ ФЕНОМЕНОЛОШКИХ ПРОГРАМА, ДОК КОГНИТИВНО – АКАДЕМСКИ ПРОГРАМИ ПРИПАДАЈУ ФУНКЦИОНАЛНИМ БИХЕЈВИОРИСТИЧКИМ ПРОГРАМИМА (Каменов);</a:t>
            </a:r>
          </a:p>
          <a:p>
            <a:r>
              <a:rPr lang="sr-Cyrl-CS" sz="1600" b="1" smtClean="0">
                <a:latin typeface="Comic Sans MS" pitchFamily="66" charset="0"/>
              </a:rPr>
              <a:t>ПРОГРАМ У РС СТАВЉА ДИЈЕТЕ У ЦЕНТАР АКТИВНОСТИ, ВОДЕЋИ РАЧУНА О СТАДИЈУМИМА РАЗВОЈА И ИСКУСТВЕНОЈ ПРИРОДИ УЧЕЊА;</a:t>
            </a:r>
          </a:p>
          <a:p>
            <a:endParaRPr lang="sr-Cyrl-CS" sz="1600" b="1" smtClean="0">
              <a:latin typeface="Comic Sans MS" pitchFamily="66" charset="0"/>
            </a:endParaRPr>
          </a:p>
          <a:p>
            <a:pPr algn="ctr">
              <a:buFont typeface="Arial" charset="0"/>
              <a:buNone/>
            </a:pPr>
            <a:r>
              <a:rPr lang="sr-Cyrl-CS" sz="2000" b="1" smtClean="0">
                <a:latin typeface="Comic Sans MS" pitchFamily="66" charset="0"/>
              </a:rPr>
              <a:t>ПРОГРАМ ПРЕДШКОЛСКОГ ВАСПИТАЊА И ОБРАЗОВАЊА У РЕПУБЛИЦИ СРПСКОЈ ЈЕ КОГНИТИВНО – РАЗВОЈНИ ПРОГРАМ, ХУМАНИСТИЧКЕ МЕТАОРИЈЕНТАЦИЈЕ, КОМЕ, ДОНЕКЛЕ, ОДГОВАРА ПРОЦЕС – МОДЕЛ КУРИКУЛУМ.</a:t>
            </a:r>
            <a:endParaRPr lang="fr-CA" sz="2000" b="1" smtClean="0">
              <a:latin typeface="Comic Sans MS" pitchFamily="66" charset="0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1143000" y="274638"/>
            <a:ext cx="7543800" cy="715962"/>
          </a:xfrm>
        </p:spPr>
        <p:txBody>
          <a:bodyPr>
            <a:normAutofit/>
          </a:bodyPr>
          <a:lstStyle/>
          <a:p>
            <a:r>
              <a:rPr lang="sr-Cyrl-CS" sz="2800" smtClean="0">
                <a:solidFill>
                  <a:srgbClr val="FF0000"/>
                </a:solidFill>
                <a:latin typeface="Comic Sans MS" pitchFamily="66" charset="0"/>
              </a:rPr>
              <a:t>ПРОГРАМ КАО САВРЕМЕНИ КУРИКУЛУМ</a:t>
            </a:r>
            <a:endParaRPr lang="fr-CA" sz="2800" smtClean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4294967295"/>
          </p:nvPr>
        </p:nvSpPr>
        <p:spPr>
          <a:xfrm>
            <a:off x="1600200" y="914400"/>
            <a:ext cx="7086600" cy="5211763"/>
          </a:xfrm>
        </p:spPr>
        <p:txBody>
          <a:bodyPr>
            <a:normAutofit/>
          </a:bodyPr>
          <a:lstStyle/>
          <a:p>
            <a:pPr>
              <a:buFont typeface="Arial" charset="0"/>
              <a:buNone/>
            </a:pPr>
            <a:r>
              <a:rPr lang="sr-Cyrl-CS" sz="1600" b="1" smtClean="0">
                <a:solidFill>
                  <a:srgbClr val="FF0000"/>
                </a:solidFill>
                <a:latin typeface="Comic Sans MS" pitchFamily="66" charset="0"/>
              </a:rPr>
              <a:t>ПОШТУЈЕ ОСНОВНЕ ПОСТАВКЕ САВРЕМЕНИХ КУРИКУЛУМА:</a:t>
            </a:r>
          </a:p>
          <a:p>
            <a:r>
              <a:rPr lang="sr-Cyrl-CS" sz="1600" b="1" smtClean="0">
                <a:latin typeface="Comic Sans MS" pitchFamily="66" charset="0"/>
              </a:rPr>
              <a:t>НАЈШИРЕ ПОВЕЗИВАЊЕ ПРЕДШКОЛСКЕ УСТАНОВЕ СА ПОРОДИЦОМ И ДРУШТВЕНОМ СРЕДИНОМ;</a:t>
            </a:r>
          </a:p>
          <a:p>
            <a:r>
              <a:rPr lang="sr-Cyrl-CS" sz="1600" b="1" smtClean="0">
                <a:latin typeface="Comic Sans MS" pitchFamily="66" charset="0"/>
              </a:rPr>
              <a:t>ОРИЈЕНТАЦИЈА ИНТЕРВЕНЦИЈЕ НА ОНО ШТО ЈЕ У ДЈЕТЕТУ ПОЗИТИВНО, ОСЛАЊАЊЕ НА ЊЕГОВЕ РАЗВОЈНЕ ПОТЕНЦИЈАЛЕ;</a:t>
            </a:r>
          </a:p>
          <a:p>
            <a:r>
              <a:rPr lang="sr-Cyrl-CS" sz="1600" b="1" smtClean="0">
                <a:latin typeface="Comic Sans MS" pitchFamily="66" charset="0"/>
              </a:rPr>
              <a:t>ОСНОВНА НАМЈЕНА ПРЕДШКОЛСКЕ УСТАНОВЕ ЈЕ ДА ОРГАНИЗУЈЕ ЖИВОТ МАЛЕ ДЈЕЦЕ, ПОЛАЗЕЋИ ОД ЊИХОВИХ ИСКУСТАВА, МОГУЋНОСТИ И ПОТРЕБА.</a:t>
            </a:r>
          </a:p>
          <a:p>
            <a:pPr>
              <a:buFont typeface="Arial" charset="0"/>
              <a:buNone/>
            </a:pPr>
            <a:endParaRPr lang="sr-Cyrl-CS" sz="1600" b="1" smtClean="0">
              <a:latin typeface="Comic Sans MS" pitchFamily="66" charset="0"/>
            </a:endParaRPr>
          </a:p>
          <a:p>
            <a:pPr>
              <a:buFont typeface="Arial" charset="0"/>
              <a:buNone/>
            </a:pPr>
            <a:r>
              <a:rPr lang="sr-Cyrl-CS" sz="1600" b="1" smtClean="0">
                <a:solidFill>
                  <a:srgbClr val="FF0000"/>
                </a:solidFill>
                <a:latin typeface="Comic Sans MS" pitchFamily="66" charset="0"/>
              </a:rPr>
              <a:t>КВАЛИТЕТИ ПРОГРАМА:</a:t>
            </a:r>
          </a:p>
          <a:p>
            <a:r>
              <a:rPr lang="sr-Cyrl-CS" sz="1600" b="1" smtClean="0">
                <a:latin typeface="Comic Sans MS" pitchFamily="66" charset="0"/>
              </a:rPr>
              <a:t>УВАЖАВАЊЕ КОГНИТИВНОГ, СОЦИО-ЕМОЦИОНАЛНОГ И ФИЗИЧКОГ РАЗВОЈА КАО КОМПЛЕМЕНТАРНИХ АСПЕКАТА РАЗВОЈА;</a:t>
            </a:r>
          </a:p>
          <a:p>
            <a:r>
              <a:rPr lang="sr-Cyrl-CS" sz="1600" b="1" smtClean="0">
                <a:latin typeface="Comic Sans MS" pitchFamily="66" charset="0"/>
              </a:rPr>
              <a:t>ПАРТНЕРСКИ ОДНОС ВАСПИТАЧ – ДИЈЕТЕ – РОДИТЕЉ;</a:t>
            </a:r>
          </a:p>
          <a:p>
            <a:r>
              <a:rPr lang="sr-Cyrl-CS" sz="1600" b="1" smtClean="0">
                <a:latin typeface="Comic Sans MS" pitchFamily="66" charset="0"/>
              </a:rPr>
              <a:t>РАД У МАЛИМ ГРУПАМА, ПО ЦЕНТРИМА ЗА УЧЕЊЕ;</a:t>
            </a:r>
          </a:p>
          <a:p>
            <a:r>
              <a:rPr lang="sr-Cyrl-CS" sz="1600" b="1" smtClean="0">
                <a:latin typeface="Comic Sans MS" pitchFamily="66" charset="0"/>
              </a:rPr>
              <a:t>ДОБРО ДЕФИНИСАНИ ИСХОДИ УЧЕЊА, КОЈИ СЕ ОСТВАРУЈУ КРОЗ УЧЕЋЕ АКТИВНОСТИ.</a:t>
            </a:r>
            <a:endParaRPr lang="fr-CA" sz="1600" b="1" smtClean="0">
              <a:latin typeface="Comic Sans MS" pitchFamily="66" charset="0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4294967295"/>
          </p:nvPr>
        </p:nvSpPr>
        <p:spPr>
          <a:xfrm>
            <a:off x="1371600" y="609600"/>
            <a:ext cx="7543800" cy="5897563"/>
          </a:xfrm>
        </p:spPr>
        <p:txBody>
          <a:bodyPr>
            <a:normAutofit/>
          </a:bodyPr>
          <a:lstStyle/>
          <a:p>
            <a:pPr>
              <a:buFont typeface="Arial" charset="0"/>
              <a:buNone/>
            </a:pPr>
            <a:r>
              <a:rPr lang="sr-Cyrl-CS" sz="1600" b="1" dirty="0" smtClean="0">
                <a:solidFill>
                  <a:srgbClr val="FF0000"/>
                </a:solidFill>
                <a:latin typeface="Comic Sans MS" pitchFamily="66" charset="0"/>
              </a:rPr>
              <a:t>ПРОГРАМ ПОШТУЈЕ ОРИЈЕНТАЦИЈЕ САВРЕМЕНИХ КУРИКУЛУМА, КОЈЕ ПОДРАЗУМИЈЕВАЈУ:</a:t>
            </a:r>
          </a:p>
          <a:p>
            <a:r>
              <a:rPr lang="sr-Cyrl-CS" sz="1600" b="1" dirty="0" smtClean="0">
                <a:latin typeface="Comic Sans MS" pitchFamily="66" charset="0"/>
              </a:rPr>
              <a:t>ДЕЦЕНТРАЛИЗАЦИЈУ;</a:t>
            </a:r>
          </a:p>
          <a:p>
            <a:r>
              <a:rPr lang="sr-Cyrl-CS" sz="1600" b="1" dirty="0" smtClean="0">
                <a:latin typeface="Comic Sans MS" pitchFamily="66" charset="0"/>
              </a:rPr>
              <a:t>ОТВОРЕНОСТ ПРОГРАМА;</a:t>
            </a:r>
          </a:p>
          <a:p>
            <a:r>
              <a:rPr lang="sr-Cyrl-CS" sz="1600" b="1" dirty="0" smtClean="0">
                <a:latin typeface="Comic Sans MS" pitchFamily="66" charset="0"/>
              </a:rPr>
              <a:t>УСМЈЕРЕНОСТ ПРЕМА АСПЕКТИМА ДЈЕЧИЈЕГ РАЗВОЈА;</a:t>
            </a:r>
          </a:p>
          <a:p>
            <a:r>
              <a:rPr lang="sr-Cyrl-CS" sz="1600" b="1" dirty="0" smtClean="0">
                <a:latin typeface="Comic Sans MS" pitchFamily="66" charset="0"/>
              </a:rPr>
              <a:t>ДА ВАСПИТАЊЕ ПОЛАЗИ ОД ДЈЕТЕТА;</a:t>
            </a:r>
          </a:p>
          <a:p>
            <a:r>
              <a:rPr lang="sr-Cyrl-CS" sz="1600" b="1" dirty="0" smtClean="0">
                <a:latin typeface="Comic Sans MS" pitchFamily="66" charset="0"/>
              </a:rPr>
              <a:t>ДА ЈЕ НАГЛАСАК НА ПРОЦЕСУ УЧЕЊА, А НЕ НА САМИМ РЕЗУЛТАТИМА.</a:t>
            </a:r>
          </a:p>
          <a:p>
            <a:endParaRPr lang="sr-Cyrl-CS" sz="1600" b="1" dirty="0" smtClean="0">
              <a:latin typeface="Comic Sans MS" pitchFamily="66" charset="0"/>
            </a:endParaRPr>
          </a:p>
          <a:p>
            <a:r>
              <a:rPr lang="sr-Cyrl-CS" sz="1600" b="1" dirty="0" smtClean="0">
                <a:latin typeface="Comic Sans MS" pitchFamily="66" charset="0"/>
              </a:rPr>
              <a:t>ПРОГРАМ ЈЕ КОМПРОМИС ИЗМЕЂУ МОДЕЛА А И Б КОЈИ СЕ ПРИМЈЕЊУЈУ У ПРЕДШКОЛСКИМ УСТАНОВАМА У СРБИЈИ;</a:t>
            </a:r>
          </a:p>
          <a:p>
            <a:pPr>
              <a:buFont typeface="Arial" charset="0"/>
              <a:buNone/>
            </a:pPr>
            <a:endParaRPr lang="sr-Cyrl-CS" sz="1600" b="1" dirty="0" smtClean="0">
              <a:latin typeface="Comic Sans MS" pitchFamily="66" charset="0"/>
            </a:endParaRPr>
          </a:p>
          <a:p>
            <a:r>
              <a:rPr lang="sr-Cyrl-CS" sz="1600" b="1" dirty="0" smtClean="0">
                <a:latin typeface="Comic Sans MS" pitchFamily="66" charset="0"/>
              </a:rPr>
              <a:t>У ПРВОМ ПЛАНУ ЈЕ ПИТАЊЕ КАКО (А НЕ ШТА, КОЈЕ САДРЖАЈЕ) ПОДРЖАТИ И ПОМОЋИ ДЈЕТЕТУ ДА ЗАДОВОЉИ СВОЈЕ РАЗВОЈНЕ ПОТРЕБЕ И ОТКРИЈЕ НОВА ИНТЕРЕСОВАЊА;</a:t>
            </a:r>
          </a:p>
          <a:p>
            <a:pPr>
              <a:buFont typeface="Arial" charset="0"/>
              <a:buNone/>
            </a:pPr>
            <a:endParaRPr lang="sr-Cyrl-CS" sz="1600" b="1" dirty="0" smtClean="0">
              <a:latin typeface="Comic Sans MS" pitchFamily="66" charset="0"/>
            </a:endParaRPr>
          </a:p>
          <a:p>
            <a:r>
              <a:rPr lang="sr-Cyrl-CS" sz="1600" b="1" dirty="0" smtClean="0">
                <a:latin typeface="Comic Sans MS" pitchFamily="66" charset="0"/>
              </a:rPr>
              <a:t> ДИЈЕТЕ ЈЕ АКТИВНИ И КОНСТРУКТИВНИ СТВАРАЛАЦ СОПСТВЕНОГ РАЗВОЈА ;</a:t>
            </a:r>
            <a:endParaRPr lang="fr-CA" sz="1600" b="1" dirty="0" smtClean="0">
              <a:latin typeface="Comic Sans MS" pitchFamily="66" charset="0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609600" y="274638"/>
            <a:ext cx="8077200" cy="639762"/>
          </a:xfrm>
        </p:spPr>
        <p:txBody>
          <a:bodyPr>
            <a:normAutofit/>
          </a:bodyPr>
          <a:lstStyle/>
          <a:p>
            <a:pPr algn="l"/>
            <a:r>
              <a:rPr lang="sr-Cyrl-CS" sz="2800" b="1" smtClean="0">
                <a:solidFill>
                  <a:srgbClr val="FF0000"/>
                </a:solidFill>
                <a:latin typeface="Comic Sans MS" pitchFamily="66" charset="0"/>
              </a:rPr>
              <a:t>МУЛТИФУНКЦИОНАЛНОСТ ПРОГРАМА</a:t>
            </a:r>
            <a:endParaRPr lang="fr-CA" sz="2800" b="1" smtClean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4294967295"/>
          </p:nvPr>
        </p:nvSpPr>
        <p:spPr>
          <a:xfrm>
            <a:off x="1600200" y="914400"/>
            <a:ext cx="7086600" cy="5211763"/>
          </a:xfrm>
        </p:spPr>
        <p:txBody>
          <a:bodyPr>
            <a:normAutofit lnSpcReduction="10000"/>
          </a:bodyPr>
          <a:lstStyle/>
          <a:p>
            <a:r>
              <a:rPr lang="sr-Cyrl-CS" sz="1600" b="1" smtClean="0">
                <a:latin typeface="Comic Sans MS" pitchFamily="66" charset="0"/>
              </a:rPr>
              <a:t>ПРЕДШКОЛСКЕ УСТАНОВЕ НИСУ “ЧУВАЛИШТА”!</a:t>
            </a:r>
          </a:p>
          <a:p>
            <a:pPr>
              <a:buFont typeface="Arial" charset="0"/>
              <a:buNone/>
            </a:pPr>
            <a:endParaRPr lang="sr-Cyrl-CS" sz="1600" b="1" smtClean="0">
              <a:latin typeface="Comic Sans MS" pitchFamily="66" charset="0"/>
            </a:endParaRPr>
          </a:p>
          <a:p>
            <a:pPr algn="ctr">
              <a:buFont typeface="Arial" charset="0"/>
              <a:buNone/>
            </a:pPr>
            <a:r>
              <a:rPr lang="sr-Cyrl-CS" sz="1600" b="1" smtClean="0">
                <a:latin typeface="Comic Sans MS" pitchFamily="66" charset="0"/>
              </a:rPr>
              <a:t>“Дечије потребе и права су да се роде и живе у средини која ће унапређивати њихово физичко и ментално здравље, у којој ће се осећати прихваћена и вољена, у којој ће постојати најбољи услови за њихов раст, развој и учење које друштво може да им обезбеди, без изузетка или дискриминације!”</a:t>
            </a:r>
          </a:p>
          <a:p>
            <a:pPr algn="r">
              <a:buFont typeface="Arial" charset="0"/>
              <a:buNone/>
            </a:pPr>
            <a:r>
              <a:rPr lang="sr-Cyrl-CS" sz="1600" b="1" smtClean="0">
                <a:latin typeface="Comic Sans MS" pitchFamily="66" charset="0"/>
              </a:rPr>
              <a:t>					(Каменов)</a:t>
            </a:r>
          </a:p>
          <a:p>
            <a:pPr>
              <a:buFont typeface="Arial" charset="0"/>
              <a:buNone/>
            </a:pPr>
            <a:r>
              <a:rPr lang="sr-Cyrl-CS" sz="1800" b="1" smtClean="0">
                <a:solidFill>
                  <a:srgbClr val="FF0000"/>
                </a:solidFill>
                <a:latin typeface="Comic Sans MS" pitchFamily="66" charset="0"/>
              </a:rPr>
              <a:t>ФУНКЦИЈЕ ПРОГРАМА:</a:t>
            </a:r>
            <a:endParaRPr lang="sr-Cyrl-CS" sz="1800" b="1" smtClean="0">
              <a:latin typeface="Comic Sans MS" pitchFamily="66" charset="0"/>
            </a:endParaRPr>
          </a:p>
          <a:p>
            <a:pPr algn="just"/>
            <a:r>
              <a:rPr lang="sr-Cyrl-CS" sz="1600" b="1" smtClean="0">
                <a:solidFill>
                  <a:srgbClr val="FF0000"/>
                </a:solidFill>
                <a:latin typeface="Comic Sans MS" pitchFamily="66" charset="0"/>
              </a:rPr>
              <a:t>СОЦИЈАЛНА</a:t>
            </a:r>
            <a:endParaRPr lang="en-US" sz="1600" b="1" smtClean="0">
              <a:solidFill>
                <a:srgbClr val="FF0000"/>
              </a:solidFill>
              <a:latin typeface="Comic Sans MS" pitchFamily="66" charset="0"/>
            </a:endParaRPr>
          </a:p>
          <a:p>
            <a:pPr algn="just">
              <a:buFont typeface="Arial" charset="0"/>
              <a:buNone/>
            </a:pPr>
            <a:r>
              <a:rPr lang="sr-Cyrl-CS" sz="1600" b="1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sr-Cyrl-CS" sz="1600" b="1" smtClean="0">
                <a:latin typeface="Comic Sans MS" pitchFamily="66" charset="0"/>
              </a:rPr>
              <a:t>ОГЛЕДА СЕ У АКТИВНОЈ УЛОЗИ ДЈЕТЕТА СА СОЦИЈАЛНОМ СРЕДИНОМ, У ЧЕМУ МУ ОДРАСЛИ ПОМАЖУ И ПОДСТИЧУ ГА.</a:t>
            </a:r>
          </a:p>
          <a:p>
            <a:pPr algn="just">
              <a:buFont typeface="Arial" charset="0"/>
              <a:buNone/>
            </a:pPr>
            <a:r>
              <a:rPr lang="sr-Cyrl-CS" sz="1600" b="1" smtClean="0">
                <a:latin typeface="Comic Sans MS" pitchFamily="66" charset="0"/>
              </a:rPr>
              <a:t>"Дијете, аутономно, самостално и компететнтно, укључено у интеракцију са социјалним окружењем, развија своју самосвијест, самоконтролу, толерантност, саосјећајност, емпатију, одговорност, кооперативност; развија способности дјеловања у тиму, рјешавања проблема и преузимања одговорности, преговарања и дијељења знања." (Спасојевић, Прибишев-Белеслин, Николић)</a:t>
            </a:r>
            <a:endParaRPr lang="fr-CA" sz="1600" b="1" smtClean="0">
              <a:latin typeface="Comic Sans MS" pitchFamily="66" charset="0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4294967295"/>
          </p:nvPr>
        </p:nvSpPr>
        <p:spPr>
          <a:xfrm>
            <a:off x="1600200" y="838200"/>
            <a:ext cx="7086600" cy="5821363"/>
          </a:xfrm>
        </p:spPr>
        <p:txBody>
          <a:bodyPr>
            <a:normAutofit/>
          </a:bodyPr>
          <a:lstStyle/>
          <a:p>
            <a:r>
              <a:rPr lang="sr-Cyrl-CS" sz="1600" b="1" smtClean="0">
                <a:solidFill>
                  <a:srgbClr val="FF0000"/>
                </a:solidFill>
                <a:latin typeface="Comic Sans MS" pitchFamily="66" charset="0"/>
              </a:rPr>
              <a:t>ВАСПИТНА </a:t>
            </a:r>
          </a:p>
          <a:p>
            <a:pPr algn="just">
              <a:buFont typeface="Arial" charset="0"/>
              <a:buNone/>
            </a:pPr>
            <a:r>
              <a:rPr lang="sr-Cyrl-CS" sz="1600" b="1" smtClean="0">
                <a:solidFill>
                  <a:srgbClr val="FF0000"/>
                </a:solidFill>
                <a:latin typeface="Comic Sans MS" pitchFamily="66" charset="0"/>
              </a:rPr>
              <a:t>	</a:t>
            </a:r>
            <a:r>
              <a:rPr lang="sr-Cyrl-CS" sz="1600" b="1" smtClean="0">
                <a:latin typeface="Comic Sans MS" pitchFamily="66" charset="0"/>
              </a:rPr>
              <a:t>ВАСПИТНУ ФУНКЦИЈУ ЈЕ МОГУЋЕ ОСТВАРИТИ САМО САРАДЊОМ СА ПОРОДИЦОМ И АКТИВНИЈОМ УЛОГОМ РОДИТЕЉА У СВАКОДНЕВНОМ ЖИВОТУ И РАДУ ВРТИЋА. ПОСЕБНО РАДИТИ НА УНАПРЕЂИВАЊУ ПЕДАГОШКО – ПСИХОЛОШКИХ КОМПЕТЕНЦИЈА РОДИТЕЉА.</a:t>
            </a:r>
          </a:p>
          <a:p>
            <a:pPr algn="just">
              <a:buFont typeface="Arial" charset="0"/>
              <a:buNone/>
            </a:pPr>
            <a:endParaRPr lang="sr-Cyrl-CS" sz="1600" b="1" smtClean="0">
              <a:latin typeface="Comic Sans MS" pitchFamily="66" charset="0"/>
            </a:endParaRPr>
          </a:p>
          <a:p>
            <a:pPr algn="just"/>
            <a:r>
              <a:rPr lang="sr-Cyrl-CS" sz="1600" b="1" smtClean="0">
                <a:solidFill>
                  <a:srgbClr val="FF0000"/>
                </a:solidFill>
                <a:latin typeface="Comic Sans MS" pitchFamily="66" charset="0"/>
              </a:rPr>
              <a:t>КОМПЕНЗАТОРСКА</a:t>
            </a:r>
          </a:p>
          <a:p>
            <a:pPr algn="just">
              <a:buFont typeface="Arial" charset="0"/>
              <a:buNone/>
            </a:pPr>
            <a:r>
              <a:rPr lang="sr-Cyrl-CS" sz="1600" b="1" smtClean="0">
                <a:solidFill>
                  <a:srgbClr val="FF0000"/>
                </a:solidFill>
                <a:latin typeface="Comic Sans MS" pitchFamily="66" charset="0"/>
              </a:rPr>
              <a:t>	</a:t>
            </a:r>
            <a:r>
              <a:rPr lang="sr-Cyrl-CS" sz="1600" b="1" smtClean="0">
                <a:latin typeface="Comic Sans MS" pitchFamily="66" charset="0"/>
              </a:rPr>
              <a:t>“НЕПОВОЉНИ УТИЦАЈ МОГУЋЕ ЈЕ У ВЕЋОЈ МЕРИ УБЛАЖИТИ УКОЛИКО ДЕЦА ИЗ ПОРОДИЦА КОЈЕ СУ УСКРАЋЕНЕ КУЛТУРНО, ЕКОНОМСКИ, ОБРАЗОВНО, ЗДРАВСТВЕНО ИТД., ПОХАЂАЈУ ИНСТИТУЦИЈЕ У КОЈИМА СЕ ТО НАДОКНАЂУЈЕ.” (Каменов)</a:t>
            </a:r>
          </a:p>
          <a:p>
            <a:pPr algn="just">
              <a:buFont typeface="Arial" charset="0"/>
              <a:buNone/>
            </a:pPr>
            <a:endParaRPr lang="sr-Cyrl-CS" sz="1600" b="1" smtClean="0">
              <a:latin typeface="Comic Sans MS" pitchFamily="66" charset="0"/>
            </a:endParaRPr>
          </a:p>
          <a:p>
            <a:pPr algn="just"/>
            <a:r>
              <a:rPr lang="sr-Cyrl-CS" sz="1600" b="1" smtClean="0">
                <a:solidFill>
                  <a:srgbClr val="FF0000"/>
                </a:solidFill>
                <a:latin typeface="Comic Sans MS" pitchFamily="66" charset="0"/>
              </a:rPr>
              <a:t>ОБРАЗОВНА</a:t>
            </a:r>
          </a:p>
          <a:p>
            <a:pPr algn="just">
              <a:buFont typeface="Arial" charset="0"/>
              <a:buNone/>
            </a:pPr>
            <a:r>
              <a:rPr lang="sr-Cyrl-CS" sz="1600" b="1" smtClean="0">
                <a:latin typeface="Comic Sans MS" pitchFamily="66" charset="0"/>
              </a:rPr>
              <a:t>	ОСТВАРУЈЕ СЕ КРОЗ АСПЕКТЕ РАЗВОЈА, ПОДРЖАНЕ РАЗЛИЧИТИМ УЧЕЋИМ АКТИВНОСТИМА И МРЕЖОМ ИСХОДА, ПОШТУЈУЋИ ЗАКОНИТОСТИ ПРЕДШКОЛСКОГ ДЈЕТИЊСТВА И ВАЖНОСТИ РАНОГ УЧЕЊА.</a:t>
            </a:r>
          </a:p>
          <a:p>
            <a:pPr algn="just">
              <a:buFont typeface="Arial" charset="0"/>
              <a:buNone/>
            </a:pPr>
            <a:r>
              <a:rPr lang="sr-Cyrl-CS" sz="1600" b="1" smtClean="0">
                <a:solidFill>
                  <a:srgbClr val="FF0000"/>
                </a:solidFill>
                <a:latin typeface="Comic Sans MS" pitchFamily="66" charset="0"/>
              </a:rPr>
              <a:t>	</a:t>
            </a:r>
            <a:endParaRPr lang="fr-CA" sz="1600" b="1" smtClean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2286000" y="274638"/>
            <a:ext cx="6400800" cy="563562"/>
          </a:xfrm>
        </p:spPr>
        <p:txBody>
          <a:bodyPr>
            <a:normAutofit/>
          </a:bodyPr>
          <a:lstStyle/>
          <a:p>
            <a:r>
              <a:rPr lang="sr-Cyrl-CS" sz="2800" b="1" smtClean="0">
                <a:solidFill>
                  <a:srgbClr val="FF0000"/>
                </a:solidFill>
                <a:latin typeface="Comic Sans MS" pitchFamily="66" charset="0"/>
              </a:rPr>
              <a:t>КАКО ДАЉЕ?</a:t>
            </a:r>
            <a:endParaRPr lang="fr-CA" sz="2800" b="1" smtClean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4294967295"/>
          </p:nvPr>
        </p:nvSpPr>
        <p:spPr>
          <a:xfrm>
            <a:off x="1524000" y="685800"/>
            <a:ext cx="7162800" cy="5440363"/>
          </a:xfrm>
        </p:spPr>
        <p:txBody>
          <a:bodyPr>
            <a:normAutofit/>
          </a:bodyPr>
          <a:lstStyle/>
          <a:p>
            <a:pPr algn="just"/>
            <a:r>
              <a:rPr lang="sr-Cyrl-CS" sz="1600" b="1" smtClean="0">
                <a:latin typeface="Comic Sans MS" pitchFamily="66" charset="0"/>
              </a:rPr>
              <a:t>УРАДИТИ ПОНОВНУ ЕВАЛУАЦИЈУ ПРОГРАМА У ПРЕДШКОЛСКИМ УСТАНОВАМА РЕПУБЛИКЕ СРПСКЕ, СА ПОСЕБНИМ ОСВРТОМ НА ПЛАНИРАЊЕ И ФОРМИРАЊЕ МРЕЖЕ ИСХОДА УЧЕЊА;</a:t>
            </a:r>
          </a:p>
          <a:p>
            <a:pPr algn="just"/>
            <a:r>
              <a:rPr lang="sr-Cyrl-CS" sz="1600" b="1" smtClean="0">
                <a:latin typeface="Comic Sans MS" pitchFamily="66" charset="0"/>
              </a:rPr>
              <a:t>УНАПРЕЂИВАЊЕ ПЕДАГОШКИХ КОМПЕТЕНЦИЈА ВАСПИТАЧА (ВИШЕ ПАЖЊЕ ПОСВЕТИТИ ЊИХОВОМ ШКОЛОВАЊУ И СТРУЧНОМ УСАВРШАВАЊУ – СА НАГЛАСКОМ НА КОНТИНУИРАНОМ ИНДИВИДУАЛНОМ СТРУЧНОМ УСАВРШАВАЊУ);</a:t>
            </a:r>
          </a:p>
          <a:p>
            <a:pPr algn="just"/>
            <a:r>
              <a:rPr lang="sr-Cyrl-CS" sz="1600" b="1" smtClean="0">
                <a:latin typeface="Comic Sans MS" pitchFamily="66" charset="0"/>
              </a:rPr>
              <a:t>РАДИТИ МАЛА ПЕДАГОШКА ИСТРАЖИВАЊА (У ВАСПИТНОЈ ГРУПИ, НА НИВОУ ПРЕДШКОЛСКЕ УСТАНОВЕ), КАКО БИ ЕВАЛУАЦИЈА ЕФЕКАТА БИЛА БОЉА И КОРИСНИЈА ЗА ДАЉИ РАД;</a:t>
            </a:r>
          </a:p>
          <a:p>
            <a:pPr algn="just"/>
            <a:r>
              <a:rPr lang="sr-Cyrl-CS" sz="1600" b="1" smtClean="0">
                <a:latin typeface="Comic Sans MS" pitchFamily="66" charset="0"/>
              </a:rPr>
              <a:t>ДА ЛИ ЈЕ ПРЕДШКОЛСТВУ РЕПУБЛИКЕ СРПСКЕ ДОВОЉНО 2О СТРУЧНИХ САРАДНИКА, ОД ЧЕГА ЈЕ ПОЛОВИНА У БАЊАЛУЦИ? КОЈИ СУ ЊИХОВИ ПРОФИЛИ, ФУНКЦИЈЕ, КОМПЕТЕНЦИЈЕ, ПРОГРАМ РАДА?</a:t>
            </a:r>
          </a:p>
          <a:p>
            <a:pPr algn="just"/>
            <a:r>
              <a:rPr lang="sr-Cyrl-CS" sz="1600" b="1" smtClean="0">
                <a:latin typeface="Comic Sans MS" pitchFamily="66" charset="0"/>
              </a:rPr>
              <a:t>РАДИТИ НА ДАЉЕМ РАЗВИЈАЊУ ПРОГРАМА, ОБОГАЋИВАЊУ САДРЖАЈА И МЕТОДА РАДА И СЛ.</a:t>
            </a:r>
          </a:p>
          <a:p>
            <a:pPr algn="just">
              <a:buFont typeface="Arial" charset="0"/>
              <a:buNone/>
            </a:pPr>
            <a:endParaRPr lang="sr-Cyrl-CS" sz="1600" b="1" smtClean="0">
              <a:latin typeface="Comic Sans MS" pitchFamily="66" charset="0"/>
            </a:endParaRPr>
          </a:p>
          <a:p>
            <a:endParaRPr lang="fr-CA" sz="1600" b="1" smtClean="0">
              <a:latin typeface="Comic Sans MS" pitchFamily="66" charset="0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Espace réservé du contenu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819775"/>
          </a:xfrm>
        </p:spPr>
        <p:txBody>
          <a:bodyPr/>
          <a:lstStyle/>
          <a:p>
            <a:pPr algn="ctr">
              <a:buFont typeface="Arial" charset="0"/>
              <a:buNone/>
            </a:pPr>
            <a:endParaRPr lang="sr-Cyrl-CS" b="1" i="1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 algn="ctr">
              <a:buFont typeface="Arial" charset="0"/>
              <a:buNone/>
            </a:pPr>
            <a:r>
              <a:rPr lang="sr-Cyrl-CS" b="1" i="1" dirty="0" smtClean="0">
                <a:solidFill>
                  <a:srgbClr val="FF0000"/>
                </a:solidFill>
                <a:latin typeface="Comic Sans MS" pitchFamily="66" charset="0"/>
              </a:rPr>
              <a:t>“</a:t>
            </a:r>
            <a:r>
              <a:rPr lang="sr-Cyrl-CS" b="1" dirty="0" smtClean="0">
                <a:solidFill>
                  <a:srgbClr val="FF0000"/>
                </a:solidFill>
                <a:latin typeface="Comic Sans MS" pitchFamily="66" charset="0"/>
              </a:rPr>
              <a:t>РОДИТИ ДЈЕЦУ – ДЈЕЛО ЈЕ ПРИРОДЕ, АЛИ ОБРАЗОВАТИ ИХ И ВАСПИТАТИ – ДЈЕЛО ЈЕ УМА И ВОЉЕ!”</a:t>
            </a:r>
          </a:p>
          <a:p>
            <a:pPr algn="r">
              <a:buFont typeface="Arial" charset="0"/>
              <a:buNone/>
            </a:pPr>
            <a:r>
              <a:rPr lang="sr-Cyrl-CS" b="1" dirty="0" smtClean="0">
                <a:solidFill>
                  <a:srgbClr val="FF0000"/>
                </a:solidFill>
                <a:latin typeface="Comic Sans MS" pitchFamily="66" charset="0"/>
              </a:rPr>
              <a:t>(</a:t>
            </a:r>
            <a:r>
              <a:rPr lang="sr-Cyrl-CS" sz="2400" b="1" dirty="0" smtClean="0">
                <a:solidFill>
                  <a:srgbClr val="FF0000"/>
                </a:solidFill>
                <a:latin typeface="Comic Sans MS" pitchFamily="66" charset="0"/>
              </a:rPr>
              <a:t>Свети Јован Златоусти)</a:t>
            </a:r>
            <a:endParaRPr lang="sr-Cyrl-CS" b="1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>
              <a:buFont typeface="Arial" charset="0"/>
              <a:buNone/>
            </a:pPr>
            <a:endParaRPr lang="sr-Cyrl-CS" b="1" i="1" dirty="0" smtClean="0">
              <a:latin typeface="Arial" charset="0"/>
            </a:endParaRPr>
          </a:p>
          <a:p>
            <a:pPr algn="ctr">
              <a:buFont typeface="Arial" charset="0"/>
              <a:buNone/>
            </a:pPr>
            <a:r>
              <a:rPr lang="sr-Cyrl-CS" b="1" dirty="0" smtClean="0">
                <a:latin typeface="Comic Sans MS" pitchFamily="66" charset="0"/>
              </a:rPr>
              <a:t>ХВАЛА ЗА ПАЖЊУ!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0" y="274638"/>
            <a:ext cx="6400800" cy="1143000"/>
          </a:xfrm>
        </p:spPr>
        <p:txBody>
          <a:bodyPr>
            <a:normAutofit/>
          </a:bodyPr>
          <a:lstStyle/>
          <a:p>
            <a:r>
              <a:rPr lang="sr-Cyrl-CS" sz="2800" b="1" smtClean="0">
                <a:solidFill>
                  <a:srgbClr val="FF0000"/>
                </a:solidFill>
                <a:latin typeface="Comic Sans MS" pitchFamily="66" charset="0"/>
              </a:rPr>
              <a:t>ПОТРЕБЕ ЗА СТВАРАЊЕМ НОВОГ ПРОГРАМА</a:t>
            </a:r>
            <a:endParaRPr lang="fr-CA" sz="2800" b="1" smtClean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524000" y="1600200"/>
            <a:ext cx="7162800" cy="4525963"/>
          </a:xfrm>
        </p:spPr>
        <p:txBody>
          <a:bodyPr>
            <a:normAutofit fontScale="92500"/>
          </a:bodyPr>
          <a:lstStyle/>
          <a:p>
            <a:pPr algn="just"/>
            <a:r>
              <a:rPr lang="sr-Cyrl-CS" sz="1600" b="1" smtClean="0">
                <a:latin typeface="Comic Sans MS" pitchFamily="66" charset="0"/>
              </a:rPr>
              <a:t>“ПОРЕМЕЋАЈ ЖИВЉЕЊА У ВРТИЋУ” (СРУШЕНИ ВРТИЋИ, РАСЕЉЕНА ДЈЕЦА, РОДИТЕЉИ, ВАСПИТАЧИ);</a:t>
            </a:r>
          </a:p>
          <a:p>
            <a:pPr algn="just">
              <a:buFont typeface="Arial" charset="0"/>
              <a:buNone/>
            </a:pPr>
            <a:endParaRPr lang="sr-Cyrl-CS" sz="1600" b="1" smtClean="0">
              <a:latin typeface="Comic Sans MS" pitchFamily="66" charset="0"/>
            </a:endParaRPr>
          </a:p>
          <a:p>
            <a:pPr algn="just"/>
            <a:r>
              <a:rPr lang="sr-Cyrl-CS" sz="1600" b="1" smtClean="0">
                <a:latin typeface="Comic Sans MS" pitchFamily="66" charset="0"/>
              </a:rPr>
              <a:t>НИЈЕ ПОСТОЈАО ЧВРСТ ПРОГРАМ (РЕПУБЛИКА СРПСКА ЈЕ ИМАЛА ОСНОВЕ ПРОГРАМА, СКРОМНОГ ОБИМА И САДРЖАЈА,КОЈИ ЈЕ ОБЕСНАЖЕН РЕФОРМОМ ОСНОВНЕ ШКОЛЕ);</a:t>
            </a:r>
          </a:p>
          <a:p>
            <a:pPr algn="just">
              <a:buFont typeface="Arial" charset="0"/>
              <a:buNone/>
            </a:pPr>
            <a:endParaRPr lang="sr-Cyrl-CS" sz="1600" b="1" smtClean="0">
              <a:latin typeface="Comic Sans MS" pitchFamily="66" charset="0"/>
            </a:endParaRPr>
          </a:p>
          <a:p>
            <a:pPr algn="just"/>
            <a:r>
              <a:rPr lang="sr-Cyrl-CS" sz="1600" b="1" smtClean="0">
                <a:latin typeface="Comic Sans MS" pitchFamily="66" charset="0"/>
              </a:rPr>
              <a:t>“ПРОГРАМСКА КОНФУЗИЈА” – СА ХУМАНИТАРНОМ ПОМОЋИ СТИЖУ РАЗЛИЧИТИ СОЦИЈАЛИЗАЦИЈСКО – МАТУРАЦИЈСКИ ПРОГРАМИ СУМЊИВОГ КВАЛИТЕТА;</a:t>
            </a:r>
          </a:p>
          <a:p>
            <a:pPr algn="just">
              <a:buFont typeface="Arial" charset="0"/>
              <a:buNone/>
            </a:pPr>
            <a:endParaRPr lang="sr-Cyrl-CS" sz="1600" b="1" smtClean="0">
              <a:latin typeface="Comic Sans MS" pitchFamily="66" charset="0"/>
            </a:endParaRPr>
          </a:p>
          <a:p>
            <a:pPr algn="just"/>
            <a:r>
              <a:rPr lang="sr-Cyrl-CS" sz="1600" b="1" smtClean="0">
                <a:latin typeface="Comic Sans MS" pitchFamily="66" charset="0"/>
              </a:rPr>
              <a:t>НИЈЕ ПОСТОЈАО ЗАКОН О ПРЕДШКОЛСКОМ ВАСПИТАЊУ И ОБРАЗОВАЊУ;</a:t>
            </a:r>
          </a:p>
          <a:p>
            <a:pPr algn="just"/>
            <a:endParaRPr lang="sr-Cyrl-CS" sz="1600" b="1" smtClean="0">
              <a:latin typeface="Comic Sans MS" pitchFamily="66" charset="0"/>
            </a:endParaRPr>
          </a:p>
          <a:p>
            <a:pPr algn="just"/>
            <a:r>
              <a:rPr lang="sr-Cyrl-CS" sz="1600" b="1" smtClean="0">
                <a:latin typeface="Comic Sans MS" pitchFamily="66" charset="0"/>
              </a:rPr>
              <a:t>УВОЂЕЊЕ ДЕВЕТОГОДИШЊЕГ ОСНОВНОГ ОБРАЗОВАЊА;</a:t>
            </a:r>
          </a:p>
          <a:p>
            <a:pPr algn="just">
              <a:buFont typeface="Arial" charset="0"/>
              <a:buNone/>
            </a:pPr>
            <a:endParaRPr lang="sr-Cyrl-CS" sz="1600" b="1" smtClean="0">
              <a:latin typeface="Comic Sans MS" pitchFamily="66" charset="0"/>
            </a:endParaRPr>
          </a:p>
          <a:p>
            <a:pPr algn="just"/>
            <a:r>
              <a:rPr lang="sr-Cyrl-CS" sz="1600" b="1" smtClean="0">
                <a:latin typeface="Comic Sans MS" pitchFamily="66" charset="0"/>
              </a:rPr>
              <a:t>СВИЈЕТЛА ТАЧКА – ИГРАОНИЧКИ ПРОГРАМ;</a:t>
            </a:r>
          </a:p>
          <a:p>
            <a:pPr algn="just"/>
            <a:endParaRPr lang="sr-Cyrl-CS" sz="1600" b="1" smtClean="0">
              <a:latin typeface="Comic Sans MS" pitchFamily="66" charset="0"/>
            </a:endParaRPr>
          </a:p>
          <a:p>
            <a:pPr algn="just"/>
            <a:endParaRPr lang="fr-CA" sz="1600" b="1" smtClean="0">
              <a:solidFill>
                <a:srgbClr val="40404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2286000" y="274638"/>
            <a:ext cx="6400800" cy="1143000"/>
          </a:xfrm>
        </p:spPr>
        <p:txBody>
          <a:bodyPr>
            <a:normAutofit/>
          </a:bodyPr>
          <a:lstStyle/>
          <a:p>
            <a:r>
              <a:rPr lang="sr-Cyrl-CS" sz="2800" b="1" smtClean="0">
                <a:solidFill>
                  <a:srgbClr val="FF0000"/>
                </a:solidFill>
                <a:latin typeface="Comic Sans MS" pitchFamily="66" charset="0"/>
              </a:rPr>
              <a:t>ПРЕДШКОЛСТВО НА НАШИМ ПРОСТОРИМА</a:t>
            </a:r>
            <a:endParaRPr lang="fr-CA" sz="2800" b="1" smtClean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4294967295"/>
          </p:nvPr>
        </p:nvSpPr>
        <p:spPr>
          <a:xfrm>
            <a:off x="1524000" y="1600200"/>
            <a:ext cx="7162800" cy="4525963"/>
          </a:xfrm>
        </p:spPr>
        <p:txBody>
          <a:bodyPr>
            <a:normAutofit/>
          </a:bodyPr>
          <a:lstStyle/>
          <a:p>
            <a:pPr algn="just">
              <a:buFontTx/>
              <a:buChar char="•"/>
            </a:pPr>
            <a:r>
              <a:rPr lang="sr-Cyrl-CS" sz="1600" b="1" smtClean="0">
                <a:latin typeface="Comic Sans MS" pitchFamily="66" charset="0"/>
              </a:rPr>
              <a:t>1998. ГОДИНЕ – НАЧЕЛНИ ДОКУМЕНТ “СТРАТЕГИЈА И КОНЦЕПЦИЈА ПРОМЈЕНА У ВАСПИТАЊУ И ОБРАЗОВАЊУ РЕПУБЛИКЕ СРПСКЕ”;</a:t>
            </a:r>
          </a:p>
          <a:p>
            <a:pPr algn="just">
              <a:buFont typeface="Wingdings" pitchFamily="2" charset="2"/>
              <a:buNone/>
            </a:pPr>
            <a:endParaRPr lang="sr-Cyrl-CS" sz="1600" b="1" smtClean="0">
              <a:latin typeface="Comic Sans MS" pitchFamily="66" charset="0"/>
            </a:endParaRPr>
          </a:p>
          <a:p>
            <a:pPr algn="just">
              <a:buFontTx/>
              <a:buChar char="•"/>
            </a:pPr>
            <a:r>
              <a:rPr lang="sr-Cyrl-CS" sz="1600" b="1" smtClean="0">
                <a:latin typeface="Comic Sans MS" pitchFamily="66" charset="0"/>
              </a:rPr>
              <a:t>2003. ГОДИНЕ – ДОКУМЕНТ СТРАТЕШКИ ПРАВЦИ РАЗВОЈА ПРЕДШКОЛСКОГ ВАСПИТАЊА И ОБРАЗОВАЊА У БиХ, ДОНЕСЕН НА ТРЕЋЕМ ОБРАЗОВНОМ ФОРУМУ – ПЛАН ДА СЕ ДО 2012. ГОДИНЕ ОБУХВАТИ ОКО 200 000 НОВЕ ПРЕДШКОЛСКЕ ДЈЕЦЕ;</a:t>
            </a:r>
          </a:p>
          <a:p>
            <a:pPr algn="just">
              <a:buFont typeface="Wingdings" pitchFamily="2" charset="2"/>
              <a:buNone/>
            </a:pPr>
            <a:endParaRPr lang="sr-Cyrl-CS" sz="1600" b="1" smtClean="0">
              <a:latin typeface="Comic Sans MS" pitchFamily="66" charset="0"/>
            </a:endParaRPr>
          </a:p>
          <a:p>
            <a:pPr algn="just">
              <a:buFontTx/>
              <a:buChar char="•"/>
            </a:pPr>
            <a:r>
              <a:rPr lang="sr-Cyrl-CS" sz="1600" b="1" smtClean="0">
                <a:latin typeface="Comic Sans MS" pitchFamily="66" charset="0"/>
              </a:rPr>
              <a:t>2006/2007. ГОДИНЕ – ЕКСПЕРИМЕНТАЛНА ПРИМЈЕНА ПРОГРАМА ПРЕДШКОЛСКОГ ВАСПИТАЊА И ОБРАЗОВАЊА У РЕПУБЛИЦИ СРПСКОЈ;</a:t>
            </a:r>
          </a:p>
          <a:p>
            <a:pPr algn="just">
              <a:buFont typeface="Wingdings" pitchFamily="2" charset="2"/>
              <a:buNone/>
            </a:pPr>
            <a:endParaRPr lang="sr-Cyrl-CS" sz="1600" b="1" smtClean="0">
              <a:latin typeface="Comic Sans MS" pitchFamily="66" charset="0"/>
            </a:endParaRPr>
          </a:p>
          <a:p>
            <a:pPr algn="just">
              <a:buFontTx/>
              <a:buChar char="•"/>
            </a:pPr>
            <a:r>
              <a:rPr lang="sr-Cyrl-CS" sz="1600" b="1" smtClean="0">
                <a:latin typeface="Comic Sans MS" pitchFamily="66" charset="0"/>
              </a:rPr>
              <a:t> 2007. ГОДИНЕ – ПРОГРАМ ОЗВАНИЧИЛО МИНИСТАРСТВО ПРОСВЈЕТЕ И КУЛТУРЕ У ВЛАДИ РС. </a:t>
            </a:r>
          </a:p>
          <a:p>
            <a:pPr algn="just">
              <a:buFont typeface="Wingdings" pitchFamily="2" charset="2"/>
              <a:buChar char="v"/>
            </a:pPr>
            <a:endParaRPr lang="sr-Cyrl-CS" sz="1600" b="1" smtClean="0">
              <a:latin typeface="Comic Sans MS" pitchFamily="66" charset="0"/>
            </a:endParaRPr>
          </a:p>
          <a:p>
            <a:pPr algn="just">
              <a:buFont typeface="Wingdings" pitchFamily="2" charset="2"/>
              <a:buNone/>
            </a:pPr>
            <a:endParaRPr lang="fr-CA" sz="1600" smtClean="0">
              <a:solidFill>
                <a:srgbClr val="40404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4294967295"/>
          </p:nvPr>
        </p:nvSpPr>
        <p:spPr>
          <a:xfrm>
            <a:off x="1524000" y="1600200"/>
            <a:ext cx="7162800" cy="4525963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§"/>
            </a:pPr>
            <a:endParaRPr lang="sr-Cyrl-CS" sz="1600" b="1" smtClean="0">
              <a:latin typeface="Comic Sans MS" pitchFamily="66" charset="0"/>
            </a:endParaRPr>
          </a:p>
          <a:p>
            <a:pPr algn="just">
              <a:buFont typeface="Wingdings" pitchFamily="2" charset="2"/>
              <a:buChar char="v"/>
            </a:pPr>
            <a:endParaRPr lang="sr-Cyrl-CS" sz="1600" b="1" smtClean="0">
              <a:latin typeface="Comic Sans MS" pitchFamily="66" charset="0"/>
            </a:endParaRPr>
          </a:p>
          <a:p>
            <a:pPr algn="just">
              <a:buFont typeface="Wingdings" pitchFamily="2" charset="2"/>
              <a:buNone/>
            </a:pPr>
            <a:endParaRPr lang="fr-CA" sz="1600" smtClean="0">
              <a:solidFill>
                <a:srgbClr val="404040"/>
              </a:solidFill>
              <a:latin typeface="Comic Sans MS" pitchFamily="66" charset="0"/>
            </a:endParaRPr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1524000" y="0"/>
            <a:ext cx="7391400" cy="637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sr-Cyrl-CS" b="1" dirty="0"/>
              <a:t> </a:t>
            </a:r>
            <a:r>
              <a:rPr lang="sr-Cyrl-CS" b="1" dirty="0">
                <a:solidFill>
                  <a:srgbClr val="FF0000"/>
                </a:solidFill>
                <a:latin typeface="Comic Sans MS" pitchFamily="66" charset="0"/>
              </a:rPr>
              <a:t>2006. ГОДИНЕ – АНАЛИЗА СТАЊА У ПРЕДШКОЛСКОМ ВАСПИТАЊУ И ОБРАЗОВАЊУ У РС</a:t>
            </a:r>
          </a:p>
          <a:p>
            <a:pPr algn="ctr">
              <a:buFont typeface="Wingdings" pitchFamily="2" charset="2"/>
              <a:buNone/>
            </a:pPr>
            <a:r>
              <a:rPr lang="sr-Cyrl-CS" b="1" dirty="0">
                <a:solidFill>
                  <a:srgbClr val="FF0000"/>
                </a:solidFill>
                <a:latin typeface="Comic Sans MS" pitchFamily="66" charset="0"/>
              </a:rPr>
              <a:t>(П. СПАСОЈЕВИЋ И С. НИКОЛИЋ)</a:t>
            </a:r>
          </a:p>
          <a:p>
            <a:pPr algn="just">
              <a:buFont typeface="Wingdings" pitchFamily="2" charset="2"/>
              <a:buChar char="§"/>
            </a:pPr>
            <a:endParaRPr lang="sr-Cyrl-CS" b="1" dirty="0">
              <a:solidFill>
                <a:srgbClr val="FF0000"/>
              </a:solidFill>
              <a:latin typeface="Comic Sans MS" pitchFamily="66" charset="0"/>
            </a:endParaRPr>
          </a:p>
          <a:p>
            <a:pPr algn="just">
              <a:buFontTx/>
              <a:buChar char="•"/>
            </a:pPr>
            <a:r>
              <a:rPr lang="sr-Cyrl-CS" sz="1600" b="1" dirty="0">
                <a:latin typeface="Comic Sans MS" pitchFamily="66" charset="0"/>
              </a:rPr>
              <a:t> 69 800 ПРЕДШКОЛСКЕ ДЈЕЦЕ У РС (ОД 0 ДО 6 ГОДИНА);</a:t>
            </a:r>
          </a:p>
          <a:p>
            <a:pPr algn="just">
              <a:buFont typeface="Wingdings" pitchFamily="2" charset="2"/>
              <a:buChar char="§"/>
            </a:pPr>
            <a:endParaRPr lang="sr-Cyrl-CS" sz="1600" b="1" dirty="0">
              <a:latin typeface="Comic Sans MS" pitchFamily="66" charset="0"/>
            </a:endParaRPr>
          </a:p>
          <a:p>
            <a:pPr algn="just">
              <a:buFontTx/>
              <a:buChar char="•"/>
            </a:pPr>
            <a:r>
              <a:rPr lang="sr-Cyrl-CS" sz="1600" b="1" dirty="0">
                <a:latin typeface="Comic Sans MS" pitchFamily="66" charset="0"/>
              </a:rPr>
              <a:t> 12,08 % ОБУХВАЋЕНО НЕКИМ ОД ПРОГРАМА ПРЕДШКОЛСКОГ ВАСПИТАЊА И ОБРАЗОВАЊА (6,59% ЦЈЕЛОДНЕВНИ, 5,49% СКРАЋЕНИ ПРОГРАМ);</a:t>
            </a:r>
          </a:p>
          <a:p>
            <a:pPr algn="just">
              <a:buFont typeface="Wingdings" pitchFamily="2" charset="2"/>
              <a:buChar char="§"/>
            </a:pPr>
            <a:endParaRPr lang="sr-Cyrl-CS" sz="1600" b="1" dirty="0">
              <a:latin typeface="Comic Sans MS" pitchFamily="66" charset="0"/>
            </a:endParaRPr>
          </a:p>
          <a:p>
            <a:pPr algn="just">
              <a:buFontTx/>
              <a:buChar char="•"/>
            </a:pPr>
            <a:r>
              <a:rPr lang="sr-Cyrl-CS" sz="1600" b="1" dirty="0">
                <a:latin typeface="Comic Sans MS" pitchFamily="66" charset="0"/>
              </a:rPr>
              <a:t> 39 ЈАВНИХ УСТАНОВА, 2 ПРИВАТНЕ, 3 ЧИЈИ СУ ОСНИВАЧИ УСРУЖЕЊА И 1 СПЦ;</a:t>
            </a:r>
          </a:p>
          <a:p>
            <a:pPr algn="just">
              <a:buFont typeface="Wingdings" pitchFamily="2" charset="2"/>
              <a:buChar char="§"/>
            </a:pPr>
            <a:endParaRPr lang="sr-Cyrl-CS" sz="1600" b="1" dirty="0">
              <a:latin typeface="Comic Sans MS" pitchFamily="66" charset="0"/>
            </a:endParaRPr>
          </a:p>
          <a:p>
            <a:pPr algn="just">
              <a:buFontTx/>
              <a:buChar char="•"/>
            </a:pPr>
            <a:r>
              <a:rPr lang="sr-Cyrl-CS" sz="1600" b="1" dirty="0">
                <a:latin typeface="Comic Sans MS" pitchFamily="66" charset="0"/>
              </a:rPr>
              <a:t> 2008. ГОДИНЕ – 44 ПРЕДШКОЛСКЕ УСТАНОВЕ (34 ЈАВНЕ, 4 ПРИВАТНЕ, 4 ЧИЈИ СУ ОСНИВАЧИ УДРУЖЕЊА ГРАЂАНА, 2 СПЦ).;</a:t>
            </a:r>
          </a:p>
          <a:p>
            <a:pPr algn="just">
              <a:buFont typeface="Wingdings" pitchFamily="2" charset="2"/>
              <a:buChar char="§"/>
            </a:pPr>
            <a:endParaRPr lang="sr-Cyrl-CS" sz="1600" b="1" dirty="0">
              <a:latin typeface="Comic Sans MS" pitchFamily="66" charset="0"/>
            </a:endParaRPr>
          </a:p>
          <a:p>
            <a:pPr algn="just">
              <a:buFontTx/>
              <a:buChar char="•"/>
            </a:pPr>
            <a:r>
              <a:rPr lang="sr-Cyrl-CS" sz="1600" b="1" dirty="0">
                <a:latin typeface="Comic Sans MS" pitchFamily="66" charset="0"/>
              </a:rPr>
              <a:t> ИСТАКНУТА ПОТРЕБА ЗА ДОНОШЕЊЕМ НОВОГ ПРОГРАМА И ЗАКОНА О ПРЕДШКОЛСКОМ ВАСПИТАЊУ И ОБРАЗОВАЊУ;</a:t>
            </a:r>
            <a:endParaRPr lang="en-US" sz="1600" b="1" dirty="0">
              <a:latin typeface="Comic Sans MS" pitchFamily="66" charset="0"/>
            </a:endParaRPr>
          </a:p>
          <a:p>
            <a:pPr algn="just">
              <a:buFont typeface="Wingdings" pitchFamily="2" charset="2"/>
              <a:buChar char="§"/>
            </a:pPr>
            <a:endParaRPr lang="en-US" sz="1600" b="1" dirty="0">
              <a:latin typeface="Comic Sans MS" pitchFamily="66" charset="0"/>
            </a:endParaRPr>
          </a:p>
          <a:p>
            <a:pPr algn="just">
              <a:buFontTx/>
              <a:buChar char="•"/>
            </a:pPr>
            <a:r>
              <a:rPr lang="sr-Cyrl-CS" sz="1600" b="1" dirty="0">
                <a:latin typeface="Comic Sans MS" pitchFamily="66" charset="0"/>
              </a:rPr>
              <a:t> НОВЕМБАР 2007. ГОДИНЕ – ОКВИРНИ ЗАКОН О ПРЕДШКОЛСКОМ ОДГОЈУ И ОБРАЗОВАЊУ У БОСНИ И ХЕРЦЕГОВИНИ;</a:t>
            </a:r>
          </a:p>
          <a:p>
            <a:endParaRPr lang="sr-Cyrl-CS" sz="1600" b="1" dirty="0">
              <a:latin typeface="Comic Sans MS" pitchFamily="66" charset="0"/>
            </a:endParaRPr>
          </a:p>
          <a:p>
            <a:pPr>
              <a:buFontTx/>
              <a:buChar char="•"/>
            </a:pPr>
            <a:r>
              <a:rPr lang="en-US" sz="1600" b="1" dirty="0">
                <a:latin typeface="Comic Sans MS" pitchFamily="66" charset="0"/>
              </a:rPr>
              <a:t> </a:t>
            </a:r>
            <a:r>
              <a:rPr lang="sr-Cyrl-CS" sz="1600" b="1" dirty="0">
                <a:latin typeface="Comic Sans MS" pitchFamily="66" charset="0"/>
              </a:rPr>
              <a:t>НОВЕМБАР 2008. ГОДИНЕ – ЗАКОН О ПРЕДШКОЛСКОМ ВАСПИТАЊУ И ОБРАЗОВАЊУ У РЕПУБЛИЦИ СРПСКОЈ;</a:t>
            </a:r>
          </a:p>
          <a:p>
            <a:pPr algn="just">
              <a:buFont typeface="Wingdings" pitchFamily="2" charset="2"/>
              <a:buChar char="§"/>
            </a:pPr>
            <a:endParaRPr lang="en-US" sz="1600" dirty="0">
              <a:latin typeface="Comic Sans MS" pitchFamily="66" charset="0"/>
              <a:cs typeface="Arial" charset="0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304800" y="274638"/>
            <a:ext cx="8382000" cy="1143000"/>
          </a:xfrm>
        </p:spPr>
        <p:txBody>
          <a:bodyPr>
            <a:normAutofit/>
          </a:bodyPr>
          <a:lstStyle/>
          <a:p>
            <a:r>
              <a:rPr lang="sr-Cyrl-CS" sz="2800" smtClean="0">
                <a:solidFill>
                  <a:srgbClr val="FF0000"/>
                </a:solidFill>
                <a:latin typeface="Comic Sans MS" pitchFamily="66" charset="0"/>
              </a:rPr>
              <a:t>КАРАКТЕРИСТИКЕ И КЛАСИФИКАЦИЈА САВРЕМЕНИХ ПРЕДШКОЛСКИХ КУРИКУЛУМА</a:t>
            </a:r>
            <a:endParaRPr lang="fr-CA" sz="2800" smtClean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4294967295"/>
          </p:nvPr>
        </p:nvSpPr>
        <p:spPr>
          <a:xfrm>
            <a:off x="1752600" y="1600200"/>
            <a:ext cx="6934200" cy="4876800"/>
          </a:xfrm>
        </p:spPr>
        <p:txBody>
          <a:bodyPr>
            <a:normAutofit/>
          </a:bodyPr>
          <a:lstStyle/>
          <a:p>
            <a:pPr marL="228600" indent="-228600" algn="just" defTabSz="403225">
              <a:buFontTx/>
              <a:buChar char="•"/>
            </a:pPr>
            <a:r>
              <a:rPr lang="sr-Cyrl-CS" sz="1600" b="1" smtClean="0">
                <a:latin typeface="Comic Sans MS" pitchFamily="66" charset="0"/>
              </a:rPr>
              <a:t>“КУРИКУЛУМ ЈЕ КОХЕРЕНТНА АРТИКУЛАЦИЈА НАМЈЕРА И ЦИЉЕВА, АКТИВНОСТИ И САДРЖАЈА, УСЛОВА И МЕТОДА, КАО И ОСНОВА ЗА ОЦЈЕЊИВАЊЕ И ЕВАЛУАЦИЈУ ВАСПИТНО – ОБРАЗОВНОГ РАДА.” (Клеменовић);</a:t>
            </a:r>
          </a:p>
          <a:p>
            <a:pPr marL="228600" indent="-228600" algn="just" defTabSz="403225">
              <a:buFont typeface="Arial" charset="0"/>
              <a:buNone/>
            </a:pPr>
            <a:endParaRPr lang="sr-Cyrl-CS" sz="1600" b="1" smtClean="0">
              <a:latin typeface="Comic Sans MS" pitchFamily="66" charset="0"/>
            </a:endParaRPr>
          </a:p>
          <a:p>
            <a:pPr marL="228600" indent="-228600" algn="just" defTabSz="403225"/>
            <a:r>
              <a:rPr lang="sr-Cyrl-CS" sz="1600" b="1" smtClean="0">
                <a:latin typeface="Comic Sans MS" pitchFamily="66" charset="0"/>
              </a:rPr>
              <a:t>ТРИ СУШТИНСКА ЕЛЕМЕНТА САВРЕМЕНИХ КУРИКУЛУМА:</a:t>
            </a:r>
          </a:p>
          <a:p>
            <a:pPr marL="228600" indent="-228600" algn="just" defTabSz="403225">
              <a:buFont typeface="Arial" charset="0"/>
              <a:buAutoNum type="arabicPeriod"/>
            </a:pPr>
            <a:r>
              <a:rPr lang="sr-Cyrl-CS" sz="1600" b="1" smtClean="0">
                <a:latin typeface="Comic Sans MS" pitchFamily="66" charset="0"/>
              </a:rPr>
              <a:t>УСМЈЕРЕНОСТ ПЛАНИРАЊА НА ЦИЉЕВЕ УЧЕЊА;</a:t>
            </a:r>
          </a:p>
          <a:p>
            <a:pPr marL="228600" indent="-228600" algn="just" defTabSz="403225">
              <a:buFont typeface="Arial" charset="0"/>
              <a:buAutoNum type="arabicPeriod"/>
            </a:pPr>
            <a:r>
              <a:rPr lang="sr-Cyrl-CS" sz="1600" b="1" smtClean="0">
                <a:latin typeface="Comic Sans MS" pitchFamily="66" charset="0"/>
              </a:rPr>
              <a:t>ХИЈЕРАРХИЗОВАЊЕ ЦИЉЕВА УЧЕЊА;</a:t>
            </a:r>
          </a:p>
          <a:p>
            <a:pPr marL="228600" indent="-228600" algn="just" defTabSz="403225">
              <a:buFont typeface="Arial" charset="0"/>
              <a:buAutoNum type="arabicPeriod"/>
            </a:pPr>
            <a:r>
              <a:rPr lang="sr-Cyrl-CS" sz="1600" b="1" smtClean="0">
                <a:latin typeface="Comic Sans MS" pitchFamily="66" charset="0"/>
              </a:rPr>
              <a:t>КОНТРОЛА ОСТВАРЕНОСТИ ЦИЉЕВА УЧЕЊА.</a:t>
            </a:r>
          </a:p>
          <a:p>
            <a:pPr marL="228600" indent="-228600" algn="just" defTabSz="403225">
              <a:buFont typeface="Arial" charset="0"/>
              <a:buNone/>
            </a:pPr>
            <a:endParaRPr lang="sr-Cyrl-CS" sz="1600" b="1" smtClean="0">
              <a:latin typeface="Comic Sans MS" pitchFamily="66" charset="0"/>
            </a:endParaRPr>
          </a:p>
          <a:p>
            <a:pPr marL="228600" indent="-228600" algn="just" defTabSz="403225"/>
            <a:r>
              <a:rPr lang="sr-Cyrl-CS" sz="1600" b="1" smtClean="0">
                <a:latin typeface="Comic Sans MS" pitchFamily="66" charset="0"/>
              </a:rPr>
              <a:t>ЕЛЕМЕНТИ СУ ПРЕПОЗНАТЉИВИ У ПРОГРАМУ:</a:t>
            </a:r>
          </a:p>
          <a:p>
            <a:pPr marL="228600" indent="-228600" algn="just" defTabSz="403225">
              <a:buFont typeface="Arial" charset="0"/>
              <a:buAutoNum type="arabicPeriod"/>
            </a:pPr>
            <a:r>
              <a:rPr lang="sr-Cyrl-CS" sz="1600" b="1" smtClean="0">
                <a:latin typeface="Comic Sans MS" pitchFamily="66" charset="0"/>
              </a:rPr>
              <a:t> ЦИЉЕВИ СУ НАДРЕЂЕНИ ИЗБОРУ САДРЖАЈА (при чему се садржаји не занемарују);</a:t>
            </a:r>
          </a:p>
          <a:p>
            <a:pPr marL="228600" indent="-228600" algn="just" defTabSz="403225">
              <a:buFont typeface="Arial" charset="0"/>
              <a:buAutoNum type="arabicPeriod"/>
            </a:pPr>
            <a:r>
              <a:rPr lang="sr-Cyrl-CS" sz="1600" b="1" smtClean="0">
                <a:latin typeface="Comic Sans MS" pitchFamily="66" charset="0"/>
              </a:rPr>
              <a:t> ИСХОДИМА СЕ ОБЕЗБЈЕЂУЈЕ КОНТИНУИТЕТ У РАЗВОЈУ И “НАРАСТАЊУ ИСКУСТВА”;</a:t>
            </a:r>
          </a:p>
          <a:p>
            <a:pPr marL="228600" indent="-228600" algn="just" defTabSz="403225">
              <a:buFont typeface="Arial" charset="0"/>
              <a:buAutoNum type="arabicPeriod"/>
            </a:pPr>
            <a:r>
              <a:rPr lang="sr-Cyrl-CS" sz="1600" b="1" smtClean="0">
                <a:latin typeface="Comic Sans MS" pitchFamily="66" charset="0"/>
              </a:rPr>
              <a:t> ИСХОДИ ДАЈУ ПЕДАГОШКИ ОКВИР ЗА ЕВАЛУАЦИЈУ      ЕФЕКАТА.</a:t>
            </a:r>
          </a:p>
          <a:p>
            <a:pPr marL="228600" indent="-228600" algn="just" defTabSz="403225">
              <a:buFont typeface="Arial" charset="0"/>
              <a:buNone/>
            </a:pPr>
            <a:endParaRPr lang="sr-Cyrl-CS" sz="1600" b="1" smtClean="0">
              <a:latin typeface="Comic Sans MS" pitchFamily="66" charset="0"/>
            </a:endParaRPr>
          </a:p>
          <a:p>
            <a:pPr marL="228600" indent="-228600" algn="just" defTabSz="403225">
              <a:buFont typeface="Arial" charset="0"/>
              <a:buAutoNum type="arabicPeriod"/>
            </a:pPr>
            <a:endParaRPr lang="sr-Cyrl-CS" sz="1600" b="1" smtClean="0">
              <a:latin typeface="Comic Sans MS" pitchFamily="66" charset="0"/>
            </a:endParaRPr>
          </a:p>
          <a:p>
            <a:pPr marL="228600" indent="-228600" defTabSz="403225"/>
            <a:endParaRPr lang="fr-CA" sz="1600" b="1" smtClean="0">
              <a:latin typeface="Comic Sans MS" pitchFamily="66" charset="0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1219200" y="228600"/>
            <a:ext cx="7543800" cy="685800"/>
          </a:xfrm>
        </p:spPr>
        <p:txBody>
          <a:bodyPr>
            <a:normAutofit fontScale="90000"/>
          </a:bodyPr>
          <a:lstStyle/>
          <a:p>
            <a:pPr algn="l"/>
            <a:r>
              <a:rPr lang="sr-Cyrl-CS" sz="2000" b="1" smtClean="0">
                <a:solidFill>
                  <a:srgbClr val="FF0000"/>
                </a:solidFill>
                <a:latin typeface="Comic Sans MS" pitchFamily="66" charset="0"/>
              </a:rPr>
              <a:t>НАКОН ЕВАЛУАЦИЈЕ ЕКСПЕРИМЕНТАЛНЕ ВЕРЗИЈЕ ПРОГРАМА, АУТОРИ СУ ДОШЛИ ДО ЗАКЉУЧКА:</a:t>
            </a:r>
            <a:endParaRPr lang="fr-CA" sz="2000" b="1" smtClean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4294967295"/>
          </p:nvPr>
        </p:nvSpPr>
        <p:spPr>
          <a:xfrm>
            <a:off x="1676400" y="1066800"/>
            <a:ext cx="7010400" cy="5059363"/>
          </a:xfrm>
        </p:spPr>
        <p:txBody>
          <a:bodyPr>
            <a:normAutofit/>
          </a:bodyPr>
          <a:lstStyle/>
          <a:p>
            <a:pPr algn="just">
              <a:buFont typeface="Symbol" pitchFamily="18" charset="2"/>
              <a:buNone/>
            </a:pPr>
            <a:r>
              <a:rPr lang="sr-Cyrl-CS" sz="1800" b="1" smtClean="0">
                <a:latin typeface="Comic Sans MS" pitchFamily="66" charset="0"/>
              </a:rPr>
              <a:t> “Актуелни програм у суштини је прави предшколски курикулум, који има јасну дефиницију предшколског васпитања и образовања, добре принципе, циљеве и задатке и прагматичан садржај. Има савремену дидактичку концепцију засновану на систему учећих активности које су везане за чврсту мрежу исхода учења</a:t>
            </a:r>
            <a:r>
              <a:rPr lang="ru-RU" sz="1800" b="1" smtClean="0">
                <a:latin typeface="Comic Sans MS" pitchFamily="66" charset="0"/>
              </a:rPr>
              <a:t>,</a:t>
            </a:r>
            <a:r>
              <a:rPr lang="sr-Cyrl-CS" sz="1800" b="1" smtClean="0">
                <a:latin typeface="Comic Sans MS" pitchFamily="66" charset="0"/>
              </a:rPr>
              <a:t> који се подједнако односе на све аспекте развоја дјеце и наглашен основни општи циљ, а то је: холистички (цјеловит) развој предшколског дјетета, у складу са својим способностима, потенцијалима, особеностима, потребама и интересима. Програм у потпуности ставља конкретно дијете у центар свих збивања. Посебно је истакнута дугорочна развојна перспектива као једина одговарајућа окосница утврђивања циљева и задатака, која омогућује да се од општих, дефинишу ужи, процесни циљеви и прати њихово остваривање." (Николић, Прибишев-Белеслин, 2007: 8).</a:t>
            </a:r>
            <a:endParaRPr lang="en-US" sz="1800" b="1" smtClean="0">
              <a:latin typeface="Comic Sans MS" pitchFamily="66" charset="0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2286000" y="274638"/>
            <a:ext cx="6400800" cy="1143000"/>
          </a:xfrm>
        </p:spPr>
        <p:txBody>
          <a:bodyPr>
            <a:normAutofit/>
          </a:bodyPr>
          <a:lstStyle/>
          <a:p>
            <a:r>
              <a:rPr lang="sr-Cyrl-CS" sz="2800" b="1" smtClean="0">
                <a:solidFill>
                  <a:srgbClr val="FF0000"/>
                </a:solidFill>
                <a:latin typeface="Comic Sans MS" pitchFamily="66" charset="0"/>
              </a:rPr>
              <a:t>ПЛАНИРАНИ И СТВАРНИ КУРИКУЛУМ</a:t>
            </a:r>
            <a:endParaRPr lang="fr-CA" sz="2800" b="1" smtClean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4294967295"/>
          </p:nvPr>
        </p:nvSpPr>
        <p:spPr>
          <a:xfrm>
            <a:off x="1600200" y="1600200"/>
            <a:ext cx="7086600" cy="4525963"/>
          </a:xfrm>
        </p:spPr>
        <p:txBody>
          <a:bodyPr>
            <a:normAutofit lnSpcReduction="10000"/>
          </a:bodyPr>
          <a:lstStyle/>
          <a:p>
            <a:r>
              <a:rPr lang="sr-Cyrl-CS" sz="1600" b="1" smtClean="0">
                <a:latin typeface="Comic Sans MS" pitchFamily="66" charset="0"/>
              </a:rPr>
              <a:t>ДА ЛИ ТЕОРИЈСКА ОСНОВА ИМА СВОЈЕ ПРАКТИЧНО ОСТВАРЕЊЕ?</a:t>
            </a:r>
          </a:p>
          <a:p>
            <a:r>
              <a:rPr lang="sr-Cyrl-CS" sz="1600" b="1" smtClean="0">
                <a:latin typeface="Comic Sans MS" pitchFamily="66" charset="0"/>
              </a:rPr>
              <a:t>ПОСТИЋИ ЈЕДИНСТВО ИЗМЕЂУ ПЛАНИРАНОГ И СТВАРНОГ КУРИКУЛУМА!</a:t>
            </a:r>
          </a:p>
          <a:p>
            <a:r>
              <a:rPr lang="sr-Cyrl-CS" sz="1600" b="1" smtClean="0">
                <a:latin typeface="Comic Sans MS" pitchFamily="66" charset="0"/>
              </a:rPr>
              <a:t>СТВАРНИ КУРИКУЛУМ ОЗНАЧАВА РЕАЛНОСТ ДЈЕЧИЈЕГ ИСКУСТВА;</a:t>
            </a:r>
          </a:p>
          <a:p>
            <a:r>
              <a:rPr lang="sr-Cyrl-CS" sz="1600" b="1" smtClean="0">
                <a:latin typeface="Comic Sans MS" pitchFamily="66" charset="0"/>
              </a:rPr>
              <a:t>ПРОГРАМ НЕ ПРОПИСУЈЕ ВЕЋ ПРЕДЛАЖЕ, НИЈЕ ОБРАЗАЦ И РЕЦЕПТ, ВЕЋ ТЕМЕЉ ЗА СТВАРАЊЕ РЕАЛНОГ ПРОГРАМА, ЗАСНОВАНОГ НА ИНДИВИДУАЛНИМ МОГУЋНОСТИМА ДЈЕЦЕ И СПЕЦИФИЧНОСТИМА ВАСПИТНЕ ГРУПЕ И ВРТИЋА;</a:t>
            </a:r>
          </a:p>
          <a:p>
            <a:pPr>
              <a:buFont typeface="Arial" charset="0"/>
              <a:buNone/>
            </a:pPr>
            <a:endParaRPr lang="sr-Cyrl-CS" sz="1600" b="1" smtClean="0">
              <a:latin typeface="Comic Sans MS" pitchFamily="66" charset="0"/>
            </a:endParaRPr>
          </a:p>
          <a:p>
            <a:pPr>
              <a:buFont typeface="Arial" charset="0"/>
              <a:buNone/>
            </a:pPr>
            <a:r>
              <a:rPr lang="sr-Cyrl-CS" sz="1600" b="1" smtClean="0">
                <a:latin typeface="Comic Sans MS" pitchFamily="66" charset="0"/>
              </a:rPr>
              <a:t>“Сваки вртић планира васпитно – образовни рад којим ће остваривати задатке и исходе одређене Програмом предшколског васпитања и образовања у РС. Сваки вртић је специфичан, непоновљив, са својом групом дјеце, родитељима, васпитачима, стручним сарадницима. У њему се развија аутентична култура, клима, физиономија, скривени курикулум.” (Спасојевић, Прибишев-Белеслин, Николић)</a:t>
            </a:r>
            <a:endParaRPr lang="fr-CA" sz="1600" b="1" smtClean="0">
              <a:latin typeface="Comic Sans MS" pitchFamily="66" charset="0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2286000" y="274638"/>
            <a:ext cx="6400800" cy="1143000"/>
          </a:xfrm>
        </p:spPr>
        <p:txBody>
          <a:bodyPr>
            <a:normAutofit/>
          </a:bodyPr>
          <a:lstStyle/>
          <a:p>
            <a:r>
              <a:rPr lang="sr-Cyrl-CS" sz="2800" b="1" smtClean="0">
                <a:solidFill>
                  <a:srgbClr val="FF0000"/>
                </a:solidFill>
                <a:latin typeface="Comic Sans MS" pitchFamily="66" charset="0"/>
              </a:rPr>
              <a:t>СТРУКТУРА ПРОГРАМА</a:t>
            </a:r>
            <a:endParaRPr lang="fr-CA" sz="2800" b="1" smtClean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4294967295"/>
          </p:nvPr>
        </p:nvSpPr>
        <p:spPr>
          <a:xfrm>
            <a:off x="1600200" y="1143000"/>
            <a:ext cx="7086600" cy="4983163"/>
          </a:xfrm>
        </p:spPr>
        <p:txBody>
          <a:bodyPr>
            <a:normAutofit lnSpcReduction="10000"/>
          </a:bodyPr>
          <a:lstStyle/>
          <a:p>
            <a:pPr marL="53975" indent="-53975">
              <a:tabLst>
                <a:tab pos="174625" algn="l"/>
              </a:tabLst>
            </a:pPr>
            <a:r>
              <a:rPr lang="sr-Cyrl-CS" sz="1600" b="1" smtClean="0">
                <a:latin typeface="Comic Sans MS" pitchFamily="66" charset="0"/>
              </a:rPr>
              <a:t> 6 КОСТИТУТИВНИХ ЦЈЕЛИНА ПРЕДШКОЛСКОГ КУРИКУЛУМА:</a:t>
            </a:r>
          </a:p>
          <a:p>
            <a:pPr marL="53975" indent="-53975">
              <a:buFont typeface="Arial" charset="0"/>
              <a:buAutoNum type="arabicPeriod"/>
              <a:tabLst>
                <a:tab pos="174625" algn="l"/>
              </a:tabLst>
            </a:pPr>
            <a:r>
              <a:rPr lang="sr-Cyrl-CS" sz="1600" b="1" smtClean="0">
                <a:latin typeface="Comic Sans MS" pitchFamily="66" charset="0"/>
              </a:rPr>
              <a:t> ОСНОВНА ПОЛАЗИШТА;</a:t>
            </a:r>
          </a:p>
          <a:p>
            <a:pPr marL="53975" indent="-53975">
              <a:buFont typeface="Arial" charset="0"/>
              <a:buAutoNum type="arabicPeriod"/>
              <a:tabLst>
                <a:tab pos="174625" algn="l"/>
              </a:tabLst>
            </a:pPr>
            <a:r>
              <a:rPr lang="sr-Cyrl-CS" sz="1600" b="1" smtClean="0">
                <a:latin typeface="Comic Sans MS" pitchFamily="66" charset="0"/>
              </a:rPr>
              <a:t> ГЛАВНЕ ДИМЕНЗИЈЕ ПЛАНИРАЊА;</a:t>
            </a:r>
          </a:p>
          <a:p>
            <a:pPr marL="53975" indent="-53975">
              <a:buFont typeface="Arial" charset="0"/>
              <a:buAutoNum type="arabicPeriod"/>
              <a:tabLst>
                <a:tab pos="174625" algn="l"/>
              </a:tabLst>
            </a:pPr>
            <a:r>
              <a:rPr lang="sr-Cyrl-CS" sz="1600" b="1" smtClean="0">
                <a:latin typeface="Comic Sans MS" pitchFamily="66" charset="0"/>
              </a:rPr>
              <a:t> МОДЕЛИ ИНТЕРАКЦИЈЕ;</a:t>
            </a:r>
          </a:p>
          <a:p>
            <a:pPr marL="53975" indent="-53975">
              <a:buFont typeface="Arial" charset="0"/>
              <a:buAutoNum type="arabicPeriod"/>
              <a:tabLst>
                <a:tab pos="174625" algn="l"/>
              </a:tabLst>
            </a:pPr>
            <a:r>
              <a:rPr lang="sr-Cyrl-CS" sz="1600" b="1" smtClean="0">
                <a:latin typeface="Comic Sans MS" pitchFamily="66" charset="0"/>
              </a:rPr>
              <a:t> МЕТОДЕ РАДА;</a:t>
            </a:r>
          </a:p>
          <a:p>
            <a:pPr marL="53975" indent="-53975">
              <a:buFont typeface="Arial" charset="0"/>
              <a:buAutoNum type="arabicPeriod"/>
              <a:tabLst>
                <a:tab pos="174625" algn="l"/>
              </a:tabLst>
            </a:pPr>
            <a:r>
              <a:rPr lang="sr-Cyrl-CS" sz="1600" b="1" smtClean="0">
                <a:latin typeface="Comic Sans MS" pitchFamily="66" charset="0"/>
              </a:rPr>
              <a:t> НАЧИНИ ПРОЦЈЕЊИВАЊА ЕФЕКАТА;</a:t>
            </a:r>
          </a:p>
          <a:p>
            <a:pPr marL="53975" indent="-53975">
              <a:buFont typeface="Arial" charset="0"/>
              <a:buAutoNum type="arabicPeriod"/>
              <a:tabLst>
                <a:tab pos="174625" algn="l"/>
              </a:tabLst>
            </a:pPr>
            <a:r>
              <a:rPr lang="sr-Cyrl-CS" sz="1600" b="1" smtClean="0">
                <a:latin typeface="Comic Sans MS" pitchFamily="66" charset="0"/>
              </a:rPr>
              <a:t> НАЧИНИ ШКОЛОВАЊА И УСАВРШАВАЊЕ КАДРА</a:t>
            </a:r>
          </a:p>
          <a:p>
            <a:pPr marL="53975" indent="-53975">
              <a:buFont typeface="Arial" charset="0"/>
              <a:buNone/>
              <a:tabLst>
                <a:tab pos="174625" algn="l"/>
              </a:tabLst>
            </a:pPr>
            <a:r>
              <a:rPr lang="sr-Cyrl-CS" sz="1600" b="1" smtClean="0">
                <a:latin typeface="Comic Sans MS" pitchFamily="66" charset="0"/>
              </a:rPr>
              <a:t>							 (Т. Павловски)</a:t>
            </a:r>
          </a:p>
          <a:p>
            <a:pPr marL="53975" indent="-53975">
              <a:tabLst>
                <a:tab pos="174625" algn="l"/>
              </a:tabLst>
            </a:pPr>
            <a:r>
              <a:rPr lang="sr-Cyrl-CS" sz="1600" b="1" smtClean="0">
                <a:latin typeface="Comic Sans MS" pitchFamily="66" charset="0"/>
              </a:rPr>
              <a:t> ПРВИХ 5 ЦЈЕЛИНА СЕ ПРЕПОЗНАЈЕ У ПРОГРАМУ (другачије распоређене);</a:t>
            </a:r>
          </a:p>
          <a:p>
            <a:pPr marL="53975" indent="-53975">
              <a:tabLst>
                <a:tab pos="174625" algn="l"/>
              </a:tabLst>
            </a:pPr>
            <a:r>
              <a:rPr lang="sr-Cyrl-CS" sz="1600" b="1" smtClean="0">
                <a:latin typeface="Comic Sans MS" pitchFamily="66" charset="0"/>
              </a:rPr>
              <a:t> ШКОЛОВАЊЕ КАДРА ДЕФИНИСАНО ЗАКОНОМ;</a:t>
            </a:r>
          </a:p>
          <a:p>
            <a:pPr marL="53975" indent="-53975">
              <a:tabLst>
                <a:tab pos="174625" algn="l"/>
              </a:tabLst>
            </a:pPr>
            <a:r>
              <a:rPr lang="sr-Cyrl-CS" sz="1600" b="1" smtClean="0">
                <a:latin typeface="Comic Sans MS" pitchFamily="66" charset="0"/>
              </a:rPr>
              <a:t> ВАСПИТНО – ОБРАЗОВНИ РАД СА ДЈЕЦОМ НА ДВА НИВОА:</a:t>
            </a:r>
          </a:p>
          <a:p>
            <a:pPr marL="53975" indent="-53975">
              <a:buFont typeface="Arial" charset="0"/>
              <a:buNone/>
              <a:tabLst>
                <a:tab pos="174625" algn="l"/>
              </a:tabLst>
            </a:pPr>
            <a:r>
              <a:rPr lang="sr-Cyrl-CS" sz="1600" b="1" smtClean="0">
                <a:latin typeface="Comic Sans MS" pitchFamily="66" charset="0"/>
              </a:rPr>
              <a:t>   	- до 3 године;</a:t>
            </a:r>
          </a:p>
          <a:p>
            <a:pPr marL="53975" indent="-53975">
              <a:buFont typeface="Arial" charset="0"/>
              <a:buNone/>
              <a:tabLst>
                <a:tab pos="174625" algn="l"/>
              </a:tabLst>
            </a:pPr>
            <a:r>
              <a:rPr lang="sr-Cyrl-CS" sz="1600" b="1" smtClean="0">
                <a:latin typeface="Comic Sans MS" pitchFamily="66" charset="0"/>
              </a:rPr>
              <a:t>			- од 3 године до поласка у школу (6 година).</a:t>
            </a:r>
          </a:p>
          <a:p>
            <a:pPr marL="53975" indent="-53975">
              <a:tabLst>
                <a:tab pos="174625" algn="l"/>
              </a:tabLst>
            </a:pPr>
            <a:r>
              <a:rPr lang="sr-Cyrl-CS" sz="1600" b="1" smtClean="0">
                <a:latin typeface="Comic Sans MS" pitchFamily="66" charset="0"/>
              </a:rPr>
              <a:t> СТРУКТУРА ПРОГРАМА ЗАСНОВАНА НА АСПЕКТИМА РАЗВОЈА (ФИЗИЧКИ РАЗВОЈ; СОЦИЈАЛНО–ЕМОЦИОНАЛНИ И	РАЗВОЈ ЛИЧНОСТИ; ИНТЕЛЕКТУАЛНИ РАЗВОЈ; РАЗВОЈ ГОВОРА,КОМУНИКАЦИЈЕ И СТВАРАЛАШТВА).</a:t>
            </a:r>
            <a:endParaRPr lang="sr-Latn-CS" sz="1600" b="1" smtClean="0">
              <a:latin typeface="Comic Sans MS" pitchFamily="66" charset="0"/>
            </a:endParaRPr>
          </a:p>
          <a:p>
            <a:pPr marL="53975" indent="-53975">
              <a:buFont typeface="Arial" charset="0"/>
              <a:buNone/>
              <a:tabLst>
                <a:tab pos="174625" algn="l"/>
              </a:tabLst>
            </a:pPr>
            <a:r>
              <a:rPr lang="sr-Cyrl-CS" sz="1600" b="1" smtClean="0">
                <a:latin typeface="Comic Sans MS" pitchFamily="66" charset="0"/>
              </a:rPr>
              <a:t>;</a:t>
            </a:r>
          </a:p>
          <a:p>
            <a:pPr marL="53975" indent="-53975">
              <a:tabLst>
                <a:tab pos="174625" algn="l"/>
              </a:tabLst>
            </a:pPr>
            <a:endParaRPr lang="fr-CA" sz="1600" b="1" smtClean="0">
              <a:latin typeface="Comic Sans MS" pitchFamily="66" charset="0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304800" y="274638"/>
            <a:ext cx="8382000" cy="1143000"/>
          </a:xfrm>
        </p:spPr>
        <p:txBody>
          <a:bodyPr>
            <a:normAutofit/>
          </a:bodyPr>
          <a:lstStyle/>
          <a:p>
            <a:r>
              <a:rPr lang="sr-Cyrl-CS" sz="2800" b="1" smtClean="0">
                <a:solidFill>
                  <a:srgbClr val="FF0000"/>
                </a:solidFill>
                <a:latin typeface="Comic Sans MS" pitchFamily="66" charset="0"/>
              </a:rPr>
              <a:t>ХУМАНИСТИЧКА МЕТАОРИЈЕНТАЦИЈА ПРОГРАМА</a:t>
            </a:r>
            <a:endParaRPr lang="fr-CA" sz="2800" b="1" smtClean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4294967295"/>
          </p:nvPr>
        </p:nvSpPr>
        <p:spPr>
          <a:xfrm>
            <a:off x="1600200" y="1295400"/>
            <a:ext cx="7086600" cy="4830763"/>
          </a:xfrm>
        </p:spPr>
        <p:txBody>
          <a:bodyPr>
            <a:normAutofit/>
          </a:bodyPr>
          <a:lstStyle/>
          <a:p>
            <a:r>
              <a:rPr lang="sr-Cyrl-CS" sz="1600" b="1" smtClean="0">
                <a:latin typeface="Comic Sans MS" pitchFamily="66" charset="0"/>
              </a:rPr>
              <a:t>КУЛТУРНО-ТРАНСМИСИОНИ (ФУНКЦИОНАЛНИ) МОДЕЛ ВАСПИТАЊА И ОБРАЗОВАЊА - КУРИКУЛУМ КАО ТРАНСМИСИЈА ЗНАЊА;</a:t>
            </a:r>
          </a:p>
          <a:p>
            <a:r>
              <a:rPr lang="sr-Cyrl-CS" sz="1600" b="1" smtClean="0">
                <a:latin typeface="Comic Sans MS" pitchFamily="66" charset="0"/>
              </a:rPr>
              <a:t>ПРОЦЕСНО-РАЗВОЈНИ (ХУМАНИСТИЧКИ) МОДЕЛ – КУРИКУЛУМ КАО ТРАНСАКЦИЈА И ТРАНСФОРМАЦИЈА ЗНАЊА;</a:t>
            </a:r>
          </a:p>
          <a:p>
            <a:r>
              <a:rPr lang="sr-Cyrl-CS" sz="1600" b="1" smtClean="0">
                <a:latin typeface="Comic Sans MS" pitchFamily="66" charset="0"/>
              </a:rPr>
              <a:t>МЕТАОРИЈЕНТАЦИЈА ВАСПИТНО – ОБРАЗОВНОГ ПРОЦЕСА У РС ЗАСНИВА СЕ НА КВАЛИТЕТНОМ И ПАЖЉИВОМ ПРАЋЕЊУ СВАКОГ ДЈЕТЕТА, ПОШТОВАЊУ ЊЕГОВИХ ПОТРЕБА И ИНТЕРЕСОВАЊА (ИДЕЈА О УНУТРАШЊИМ СНАГАМА ДЈЕТЕТА);</a:t>
            </a:r>
          </a:p>
          <a:p>
            <a:r>
              <a:rPr lang="sr-Cyrl-CS" sz="1600" b="1" smtClean="0">
                <a:latin typeface="Comic Sans MS" pitchFamily="66" charset="0"/>
              </a:rPr>
              <a:t>ПРОГРАМ ИМА НЕШТО ОДРЕЂЕНИЈИ ОКВИР ЦИЉЕВА, ИСХОДА И ПОТЕНЦИЈАЛНИХ САДРЖАЈА;</a:t>
            </a:r>
          </a:p>
          <a:p>
            <a:r>
              <a:rPr lang="sr-Cyrl-CS" sz="1600" b="1" smtClean="0">
                <a:latin typeface="Comic Sans MS" pitchFamily="66" charset="0"/>
              </a:rPr>
              <a:t>ВАСПИТАЧ ИМА СЛОБОДУ, КРЕАТОР ЈЕ СОПСТВЕНЕ ПРАКСЕ!</a:t>
            </a:r>
          </a:p>
          <a:p>
            <a:r>
              <a:rPr lang="sr-Cyrl-CS" sz="1600" b="1" smtClean="0">
                <a:latin typeface="Comic Sans MS" pitchFamily="66" charset="0"/>
              </a:rPr>
              <a:t>НАЈВАЖНИЈЕ ЈЕ НЕ УГРОЖАВАТИ ДЈЕЧИЈИ РАЗВОЈ, ВЕЋ ГА, СТВАРАЊЕМ ПОВОЉНИХ ДИДАКТИЧКО-МАТЕРИЈАЛНИХ УСЛОВА, ПОДСТИЦАТИ И УСМЈЕРАВАТИ!</a:t>
            </a:r>
          </a:p>
          <a:p>
            <a:pPr>
              <a:buFont typeface="Arial" charset="0"/>
              <a:buNone/>
            </a:pPr>
            <a:endParaRPr lang="sr-Cyrl-CS" sz="1600" b="1" smtClean="0">
              <a:latin typeface="Comic Sans MS" pitchFamily="66" charset="0"/>
            </a:endParaRPr>
          </a:p>
          <a:p>
            <a:pPr>
              <a:buFont typeface="Arial" charset="0"/>
              <a:buNone/>
            </a:pPr>
            <a:endParaRPr lang="fr-CA" sz="1600" b="1" smtClean="0">
              <a:latin typeface="Comic Sans MS" pitchFamily="66" charset="0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3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134</Template>
  <TotalTime>251</TotalTime>
  <Words>1370</Words>
  <Application>Microsoft Office PowerPoint</Application>
  <PresentationFormat>On-screen Show (4:3)</PresentationFormat>
  <Paragraphs>147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134</vt:lpstr>
      <vt:lpstr>ПРОГРАМ ПРЕДШКОЛСКОГ ВАСПИТАЊА И ОБРАЗОВАЊА РЕПУБЛИКЕ СРПСКЕ КАО САВРЕМЕНИ МУЛТИФУНКЦИОНАЛНИ КУРИКУЛУМ</vt:lpstr>
      <vt:lpstr>ПОТРЕБЕ ЗА СТВАРАЊЕМ НОВОГ ПРОГРАМА</vt:lpstr>
      <vt:lpstr>ПРЕДШКОЛСТВО НА НАШИМ ПРОСТОРИМА</vt:lpstr>
      <vt:lpstr>Slide 4</vt:lpstr>
      <vt:lpstr>КАРАКТЕРИСТИКЕ И КЛАСИФИКАЦИЈА САВРЕМЕНИХ ПРЕДШКОЛСКИХ КУРИКУЛУМА</vt:lpstr>
      <vt:lpstr>НАКОН ЕВАЛУАЦИЈЕ ЕКСПЕРИМЕНТАЛНЕ ВЕРЗИЈЕ ПРОГРАМА, АУТОРИ СУ ДОШЛИ ДО ЗАКЉУЧКА:</vt:lpstr>
      <vt:lpstr>ПЛАНИРАНИ И СТВАРНИ КУРИКУЛУМ</vt:lpstr>
      <vt:lpstr>СТРУКТУРА ПРОГРАМА</vt:lpstr>
      <vt:lpstr>ХУМАНИСТИЧКА МЕТАОРИЈЕНТАЦИЈА ПРОГРАМА</vt:lpstr>
      <vt:lpstr>КЛАСИФИКАЦИЈА КУРИКУЛУМА ПРЕДШКОЛСКОГ ВАСПИТАЊА И ОБРАЗОВАЊА </vt:lpstr>
      <vt:lpstr>ХУМАНИСТИЧКО ФЕНОМЕНОЛОШКИ ПРОГРАМ</vt:lpstr>
      <vt:lpstr>ПРОГРАМ КАО САВРЕМЕНИ КУРИКУЛУМ</vt:lpstr>
      <vt:lpstr>Slide 13</vt:lpstr>
      <vt:lpstr>МУЛТИФУНКЦИОНАЛНОСТ ПРОГРАМА</vt:lpstr>
      <vt:lpstr>Slide 15</vt:lpstr>
      <vt:lpstr>КАКО ДАЉЕ?</vt:lpstr>
      <vt:lpstr>Slide 17</vt:lpstr>
    </vt:vector>
  </TitlesOfParts>
  <Company>Telekom Srpske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 NAME</dc:title>
  <dc:creator>Danica Mojic</dc:creator>
  <cp:lastModifiedBy>VladoSimeunovic</cp:lastModifiedBy>
  <cp:revision>113</cp:revision>
  <dcterms:created xsi:type="dcterms:W3CDTF">2010-11-11T12:53:06Z</dcterms:created>
  <dcterms:modified xsi:type="dcterms:W3CDTF">2019-11-19T08:13:03Z</dcterms:modified>
</cp:coreProperties>
</file>