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58443D-2C6A-440C-8F83-052BC589670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8C71B7D-3C24-40CF-8EE6-BEFC6FB75077}">
      <dgm:prSet/>
      <dgm:spPr/>
      <dgm:t>
        <a:bodyPr/>
        <a:lstStyle/>
        <a:p>
          <a:pPr rtl="0"/>
          <a:r>
            <a:rPr lang="pl-PL" smtClean="0"/>
            <a:t>„Pomozi mi da to učinim sam“</a:t>
          </a:r>
          <a:endParaRPr lang="en-US"/>
        </a:p>
      </dgm:t>
    </dgm:pt>
    <dgm:pt modelId="{80B3C77D-386B-480B-82C6-145EB42C8348}" type="parTrans" cxnId="{B2230D6D-C05B-414F-B09B-1C936D95BDF4}">
      <dgm:prSet/>
      <dgm:spPr/>
      <dgm:t>
        <a:bodyPr/>
        <a:lstStyle/>
        <a:p>
          <a:endParaRPr lang="en-US"/>
        </a:p>
      </dgm:t>
    </dgm:pt>
    <dgm:pt modelId="{C8ADD800-4770-4C0F-8A0E-594AEA95089F}" type="sibTrans" cxnId="{B2230D6D-C05B-414F-B09B-1C936D95BDF4}">
      <dgm:prSet/>
      <dgm:spPr/>
      <dgm:t>
        <a:bodyPr/>
        <a:lstStyle/>
        <a:p>
          <a:endParaRPr lang="en-US"/>
        </a:p>
      </dgm:t>
    </dgm:pt>
    <dgm:pt modelId="{07A0F748-FA71-412F-859E-38DF1CF9DA52}" type="pres">
      <dgm:prSet presAssocID="{4558443D-2C6A-440C-8F83-052BC5896702}" presName="linear" presStyleCnt="0">
        <dgm:presLayoutVars>
          <dgm:animLvl val="lvl"/>
          <dgm:resizeHandles val="exact"/>
        </dgm:presLayoutVars>
      </dgm:prSet>
      <dgm:spPr/>
    </dgm:pt>
    <dgm:pt modelId="{F6DA1DF2-0AD7-416C-8F52-B65DFF5B7259}" type="pres">
      <dgm:prSet presAssocID="{48C71B7D-3C24-40CF-8EE6-BEFC6FB75077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409CCE91-19DE-4AC5-BB2C-E653EFF9B030}" type="presOf" srcId="{4558443D-2C6A-440C-8F83-052BC5896702}" destId="{07A0F748-FA71-412F-859E-38DF1CF9DA52}" srcOrd="0" destOrd="0" presId="urn:microsoft.com/office/officeart/2005/8/layout/vList2"/>
    <dgm:cxn modelId="{B0E447D5-109A-425B-96C1-BD7933A49C24}" type="presOf" srcId="{48C71B7D-3C24-40CF-8EE6-BEFC6FB75077}" destId="{F6DA1DF2-0AD7-416C-8F52-B65DFF5B7259}" srcOrd="0" destOrd="0" presId="urn:microsoft.com/office/officeart/2005/8/layout/vList2"/>
    <dgm:cxn modelId="{B2230D6D-C05B-414F-B09B-1C936D95BDF4}" srcId="{4558443D-2C6A-440C-8F83-052BC5896702}" destId="{48C71B7D-3C24-40CF-8EE6-BEFC6FB75077}" srcOrd="0" destOrd="0" parTransId="{80B3C77D-386B-480B-82C6-145EB42C8348}" sibTransId="{C8ADD800-4770-4C0F-8A0E-594AEA95089F}"/>
    <dgm:cxn modelId="{3241AEC8-D286-49DD-8B89-3F4547A7080E}" type="presParOf" srcId="{07A0F748-FA71-412F-859E-38DF1CF9DA52}" destId="{F6DA1DF2-0AD7-416C-8F52-B65DFF5B725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2F30D1-FA9B-4BBC-B356-904B67E2C611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D4E978B-3D55-438B-A751-93EA5294A6DD}">
      <dgm:prSet/>
      <dgm:spPr/>
      <dgm:t>
        <a:bodyPr/>
        <a:lstStyle/>
        <a:p>
          <a:pPr rtl="0"/>
          <a:r>
            <a:rPr lang="vi-VN" smtClean="0"/>
            <a:t>Djeci treba ponuditi bogatu okolinu kako bi oni ostvarili svoje vlastite mogućnosti. </a:t>
          </a:r>
          <a:endParaRPr lang="en-US"/>
        </a:p>
      </dgm:t>
    </dgm:pt>
    <dgm:pt modelId="{50375A92-A7B1-4110-9548-741FCE745744}" type="parTrans" cxnId="{907BA267-7683-44D4-A377-AD40EFFDD33D}">
      <dgm:prSet/>
      <dgm:spPr/>
      <dgm:t>
        <a:bodyPr/>
        <a:lstStyle/>
        <a:p>
          <a:endParaRPr lang="en-US"/>
        </a:p>
      </dgm:t>
    </dgm:pt>
    <dgm:pt modelId="{18A3227F-727A-4D9C-ABDA-4D846B81DC30}" type="sibTrans" cxnId="{907BA267-7683-44D4-A377-AD40EFFDD33D}">
      <dgm:prSet/>
      <dgm:spPr/>
      <dgm:t>
        <a:bodyPr/>
        <a:lstStyle/>
        <a:p>
          <a:endParaRPr lang="en-US"/>
        </a:p>
      </dgm:t>
    </dgm:pt>
    <dgm:pt modelId="{25DA33FB-3615-4447-9111-3AB3E12EB7A8}">
      <dgm:prSet/>
      <dgm:spPr/>
      <dgm:t>
        <a:bodyPr/>
        <a:lstStyle/>
        <a:p>
          <a:pPr rtl="0"/>
          <a:r>
            <a:rPr lang="vi-VN" dirty="0" smtClean="0"/>
            <a:t>Montesori pedagogija  odgovara  na  potrebe  djeteta razrađujući poseban materijal i vježbe za različita  područja  djetetov</a:t>
          </a:r>
          <a:r>
            <a:rPr lang="sr-Latn-BA" dirty="0" smtClean="0"/>
            <a:t>og</a:t>
          </a:r>
          <a:r>
            <a:rPr lang="vi-VN" dirty="0" smtClean="0"/>
            <a:t>  života. </a:t>
          </a:r>
          <a:endParaRPr lang="en-US" dirty="0"/>
        </a:p>
      </dgm:t>
    </dgm:pt>
    <dgm:pt modelId="{49C4C029-D19E-40CE-B21A-C5C83FC737E6}" type="parTrans" cxnId="{3D4B30B0-9B29-408A-8AE4-CDE2861C3F03}">
      <dgm:prSet/>
      <dgm:spPr/>
      <dgm:t>
        <a:bodyPr/>
        <a:lstStyle/>
        <a:p>
          <a:endParaRPr lang="en-US"/>
        </a:p>
      </dgm:t>
    </dgm:pt>
    <dgm:pt modelId="{C78F2CC8-8872-4BCE-B89A-4561BAD08837}" type="sibTrans" cxnId="{3D4B30B0-9B29-408A-8AE4-CDE2861C3F03}">
      <dgm:prSet/>
      <dgm:spPr/>
      <dgm:t>
        <a:bodyPr/>
        <a:lstStyle/>
        <a:p>
          <a:endParaRPr lang="en-US"/>
        </a:p>
      </dgm:t>
    </dgm:pt>
    <dgm:pt modelId="{15A3CDEC-1FB9-4A07-91CF-4E9A7803AE93}">
      <dgm:prSet/>
      <dgm:spPr/>
      <dgm:t>
        <a:bodyPr/>
        <a:lstStyle/>
        <a:p>
          <a:pPr rtl="0"/>
          <a:r>
            <a:rPr lang="vi-VN" dirty="0" smtClean="0"/>
            <a:t>Od  samih  početaka  rada  s</a:t>
          </a:r>
          <a:r>
            <a:rPr lang="sr-Latn-BA" dirty="0" smtClean="0"/>
            <a:t>a </a:t>
          </a:r>
          <a:r>
            <a:rPr lang="vi-VN" dirty="0" smtClean="0"/>
            <a:t>djecom,</a:t>
          </a:r>
          <a:r>
            <a:rPr lang="sr-Latn-BA" dirty="0" smtClean="0"/>
            <a:t> </a:t>
          </a:r>
          <a:r>
            <a:rPr lang="vi-VN" dirty="0" smtClean="0"/>
            <a:t>Mari</a:t>
          </a:r>
          <a:r>
            <a:rPr lang="sr-Latn-BA" dirty="0" smtClean="0"/>
            <a:t>j</a:t>
          </a:r>
          <a:r>
            <a:rPr lang="vi-VN" dirty="0" smtClean="0"/>
            <a:t>a</a:t>
          </a:r>
          <a:r>
            <a:rPr lang="sr-Latn-BA" dirty="0" smtClean="0"/>
            <a:t> </a:t>
          </a:r>
          <a:r>
            <a:rPr lang="vi-VN" dirty="0" smtClean="0"/>
            <a:t>Montesori  je  smatrala  kako  svako dijete ima određenu unutr</a:t>
          </a:r>
          <a:r>
            <a:rPr lang="sr-Latn-BA" dirty="0" smtClean="0"/>
            <a:t>aš</a:t>
          </a:r>
          <a:r>
            <a:rPr lang="vi-VN" dirty="0" smtClean="0"/>
            <a:t>nju motivaciju za učenje. </a:t>
          </a:r>
          <a:endParaRPr lang="en-US" dirty="0"/>
        </a:p>
      </dgm:t>
    </dgm:pt>
    <dgm:pt modelId="{07AC30F6-006B-4048-913D-51CB60E4952E}" type="parTrans" cxnId="{39EADE42-3CFA-473E-8C1C-FC78B2E13240}">
      <dgm:prSet/>
      <dgm:spPr/>
      <dgm:t>
        <a:bodyPr/>
        <a:lstStyle/>
        <a:p>
          <a:endParaRPr lang="en-US"/>
        </a:p>
      </dgm:t>
    </dgm:pt>
    <dgm:pt modelId="{31283A4D-98A7-4D3F-886B-47D160127A6A}" type="sibTrans" cxnId="{39EADE42-3CFA-473E-8C1C-FC78B2E13240}">
      <dgm:prSet/>
      <dgm:spPr/>
      <dgm:t>
        <a:bodyPr/>
        <a:lstStyle/>
        <a:p>
          <a:endParaRPr lang="en-US"/>
        </a:p>
      </dgm:t>
    </dgm:pt>
    <dgm:pt modelId="{7AC90B4D-A1DA-4BD8-AA70-08EE3D411537}">
      <dgm:prSet/>
      <dgm:spPr/>
      <dgm:t>
        <a:bodyPr/>
        <a:lstStyle/>
        <a:p>
          <a:pPr rtl="0"/>
          <a:r>
            <a:rPr lang="vi-VN" smtClean="0"/>
            <a:t>Smatrala je da je svako dijete potrebno pažljivo po</a:t>
          </a:r>
          <a:r>
            <a:rPr lang="sr-Latn-BA" smtClean="0"/>
            <a:t>s</a:t>
          </a:r>
          <a:r>
            <a:rPr lang="vi-VN" smtClean="0"/>
            <a:t>matrati kako bi se shvatilo na koj</a:t>
          </a:r>
          <a:r>
            <a:rPr lang="sr-Latn-BA" smtClean="0"/>
            <a:t>em </a:t>
          </a:r>
          <a:r>
            <a:rPr lang="vi-VN" smtClean="0"/>
            <a:t>je </a:t>
          </a:r>
          <a:r>
            <a:rPr lang="sr-Latn-BA" smtClean="0"/>
            <a:t>nivou</a:t>
          </a:r>
          <a:r>
            <a:rPr lang="vi-VN" smtClean="0"/>
            <a:t> to dijete. </a:t>
          </a:r>
          <a:endParaRPr lang="en-US"/>
        </a:p>
      </dgm:t>
    </dgm:pt>
    <dgm:pt modelId="{92A43D83-7E2D-4827-8DEF-93AEB4816FBC}" type="parTrans" cxnId="{DA3B5F1C-B836-452F-91FF-DC619BE29308}">
      <dgm:prSet/>
      <dgm:spPr/>
      <dgm:t>
        <a:bodyPr/>
        <a:lstStyle/>
        <a:p>
          <a:endParaRPr lang="en-US"/>
        </a:p>
      </dgm:t>
    </dgm:pt>
    <dgm:pt modelId="{0D88D426-A4C6-4817-A959-90A9439CFB0F}" type="sibTrans" cxnId="{DA3B5F1C-B836-452F-91FF-DC619BE29308}">
      <dgm:prSet/>
      <dgm:spPr/>
      <dgm:t>
        <a:bodyPr/>
        <a:lstStyle/>
        <a:p>
          <a:endParaRPr lang="en-US"/>
        </a:p>
      </dgm:t>
    </dgm:pt>
    <dgm:pt modelId="{55CAB04B-7921-41AD-9BAA-330F12EF8BAA}">
      <dgm:prSet/>
      <dgm:spPr/>
      <dgm:t>
        <a:bodyPr/>
        <a:lstStyle/>
        <a:p>
          <a:pPr rtl="0"/>
          <a:r>
            <a:rPr lang="vi-VN" dirty="0" smtClean="0"/>
            <a:t>Djecu treba razumjeti kako bi im na najbolji mogući način pomogli da ostvare svoj potpuni razvoj</a:t>
          </a:r>
          <a:endParaRPr lang="en-US" dirty="0"/>
        </a:p>
      </dgm:t>
    </dgm:pt>
    <dgm:pt modelId="{EEE49064-3DFB-4940-B066-46E19DBEFB33}" type="parTrans" cxnId="{194725C0-0764-48BD-AA59-BD583D789DF8}">
      <dgm:prSet/>
      <dgm:spPr/>
      <dgm:t>
        <a:bodyPr/>
        <a:lstStyle/>
        <a:p>
          <a:endParaRPr lang="en-US"/>
        </a:p>
      </dgm:t>
    </dgm:pt>
    <dgm:pt modelId="{50C2623C-6E33-4C01-8ABD-CAFF58E26F3D}" type="sibTrans" cxnId="{194725C0-0764-48BD-AA59-BD583D789DF8}">
      <dgm:prSet/>
      <dgm:spPr/>
      <dgm:t>
        <a:bodyPr/>
        <a:lstStyle/>
        <a:p>
          <a:endParaRPr lang="en-US"/>
        </a:p>
      </dgm:t>
    </dgm:pt>
    <dgm:pt modelId="{B1631B2C-0F32-45FD-9B44-CFD9766B4D94}" type="pres">
      <dgm:prSet presAssocID="{1B2F30D1-FA9B-4BBC-B356-904B67E2C611}" presName="linear" presStyleCnt="0">
        <dgm:presLayoutVars>
          <dgm:animLvl val="lvl"/>
          <dgm:resizeHandles val="exact"/>
        </dgm:presLayoutVars>
      </dgm:prSet>
      <dgm:spPr/>
    </dgm:pt>
    <dgm:pt modelId="{1A683455-18AF-45C1-8F46-516236D0DB9D}" type="pres">
      <dgm:prSet presAssocID="{CD4E978B-3D55-438B-A751-93EA5294A6D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86F470E9-7FEB-4A2E-A8A8-BF7B48E567E0}" type="pres">
      <dgm:prSet presAssocID="{18A3227F-727A-4D9C-ABDA-4D846B81DC30}" presName="spacer" presStyleCnt="0"/>
      <dgm:spPr/>
    </dgm:pt>
    <dgm:pt modelId="{24C140E9-A2DC-4DD1-B672-8E402EA66BB4}" type="pres">
      <dgm:prSet presAssocID="{25DA33FB-3615-4447-9111-3AB3E12EB7A8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A12BC8-F106-4C66-ADD2-12D99095CEFB}" type="pres">
      <dgm:prSet presAssocID="{C78F2CC8-8872-4BCE-B89A-4561BAD08837}" presName="spacer" presStyleCnt="0"/>
      <dgm:spPr/>
    </dgm:pt>
    <dgm:pt modelId="{AECFD725-9095-41A4-98E6-3C45E3272AD0}" type="pres">
      <dgm:prSet presAssocID="{15A3CDEC-1FB9-4A07-91CF-4E9A7803AE9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2F4EE4A7-778A-44D7-92B0-032CA1EE7304}" type="pres">
      <dgm:prSet presAssocID="{31283A4D-98A7-4D3F-886B-47D160127A6A}" presName="spacer" presStyleCnt="0"/>
      <dgm:spPr/>
    </dgm:pt>
    <dgm:pt modelId="{7943CB54-AC0A-4068-8D64-173006FD1FD0}" type="pres">
      <dgm:prSet presAssocID="{7AC90B4D-A1DA-4BD8-AA70-08EE3D411537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4A13F17-60AB-4105-9A8C-53291AA5A83F}" type="pres">
      <dgm:prSet presAssocID="{0D88D426-A4C6-4817-A959-90A9439CFB0F}" presName="spacer" presStyleCnt="0"/>
      <dgm:spPr/>
    </dgm:pt>
    <dgm:pt modelId="{4E1A3FD7-1CC9-4AFA-B6BC-7308DB606138}" type="pres">
      <dgm:prSet presAssocID="{55CAB04B-7921-41AD-9BAA-330F12EF8BAA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DA3B5F1C-B836-452F-91FF-DC619BE29308}" srcId="{1B2F30D1-FA9B-4BBC-B356-904B67E2C611}" destId="{7AC90B4D-A1DA-4BD8-AA70-08EE3D411537}" srcOrd="3" destOrd="0" parTransId="{92A43D83-7E2D-4827-8DEF-93AEB4816FBC}" sibTransId="{0D88D426-A4C6-4817-A959-90A9439CFB0F}"/>
    <dgm:cxn modelId="{6CF3004A-EBF9-44EA-8DAE-4DEB2F5FFE01}" type="presOf" srcId="{25DA33FB-3615-4447-9111-3AB3E12EB7A8}" destId="{24C140E9-A2DC-4DD1-B672-8E402EA66BB4}" srcOrd="0" destOrd="0" presId="urn:microsoft.com/office/officeart/2005/8/layout/vList2"/>
    <dgm:cxn modelId="{39EADE42-3CFA-473E-8C1C-FC78B2E13240}" srcId="{1B2F30D1-FA9B-4BBC-B356-904B67E2C611}" destId="{15A3CDEC-1FB9-4A07-91CF-4E9A7803AE93}" srcOrd="2" destOrd="0" parTransId="{07AC30F6-006B-4048-913D-51CB60E4952E}" sibTransId="{31283A4D-98A7-4D3F-886B-47D160127A6A}"/>
    <dgm:cxn modelId="{93F97EBE-D887-48D9-A28F-0234E5E5CA10}" type="presOf" srcId="{1B2F30D1-FA9B-4BBC-B356-904B67E2C611}" destId="{B1631B2C-0F32-45FD-9B44-CFD9766B4D94}" srcOrd="0" destOrd="0" presId="urn:microsoft.com/office/officeart/2005/8/layout/vList2"/>
    <dgm:cxn modelId="{3D4B30B0-9B29-408A-8AE4-CDE2861C3F03}" srcId="{1B2F30D1-FA9B-4BBC-B356-904B67E2C611}" destId="{25DA33FB-3615-4447-9111-3AB3E12EB7A8}" srcOrd="1" destOrd="0" parTransId="{49C4C029-D19E-40CE-B21A-C5C83FC737E6}" sibTransId="{C78F2CC8-8872-4BCE-B89A-4561BAD08837}"/>
    <dgm:cxn modelId="{907BA267-7683-44D4-A377-AD40EFFDD33D}" srcId="{1B2F30D1-FA9B-4BBC-B356-904B67E2C611}" destId="{CD4E978B-3D55-438B-A751-93EA5294A6DD}" srcOrd="0" destOrd="0" parTransId="{50375A92-A7B1-4110-9548-741FCE745744}" sibTransId="{18A3227F-727A-4D9C-ABDA-4D846B81DC30}"/>
    <dgm:cxn modelId="{C895AFDA-815F-498F-A485-94E24E958EF1}" type="presOf" srcId="{15A3CDEC-1FB9-4A07-91CF-4E9A7803AE93}" destId="{AECFD725-9095-41A4-98E6-3C45E3272AD0}" srcOrd="0" destOrd="0" presId="urn:microsoft.com/office/officeart/2005/8/layout/vList2"/>
    <dgm:cxn modelId="{2A025D1A-0600-4164-8C82-949E96D23B86}" type="presOf" srcId="{CD4E978B-3D55-438B-A751-93EA5294A6DD}" destId="{1A683455-18AF-45C1-8F46-516236D0DB9D}" srcOrd="0" destOrd="0" presId="urn:microsoft.com/office/officeart/2005/8/layout/vList2"/>
    <dgm:cxn modelId="{02C349B8-E746-4EE7-BF3E-1787C16F3EFD}" type="presOf" srcId="{55CAB04B-7921-41AD-9BAA-330F12EF8BAA}" destId="{4E1A3FD7-1CC9-4AFA-B6BC-7308DB606138}" srcOrd="0" destOrd="0" presId="urn:microsoft.com/office/officeart/2005/8/layout/vList2"/>
    <dgm:cxn modelId="{194725C0-0764-48BD-AA59-BD583D789DF8}" srcId="{1B2F30D1-FA9B-4BBC-B356-904B67E2C611}" destId="{55CAB04B-7921-41AD-9BAA-330F12EF8BAA}" srcOrd="4" destOrd="0" parTransId="{EEE49064-3DFB-4940-B066-46E19DBEFB33}" sibTransId="{50C2623C-6E33-4C01-8ABD-CAFF58E26F3D}"/>
    <dgm:cxn modelId="{B1F2CFA5-5557-4ED6-8CE1-001834FFB810}" type="presOf" srcId="{7AC90B4D-A1DA-4BD8-AA70-08EE3D411537}" destId="{7943CB54-AC0A-4068-8D64-173006FD1FD0}" srcOrd="0" destOrd="0" presId="urn:microsoft.com/office/officeart/2005/8/layout/vList2"/>
    <dgm:cxn modelId="{77C0DCDC-803F-4183-9BEC-ED3105A184B9}" type="presParOf" srcId="{B1631B2C-0F32-45FD-9B44-CFD9766B4D94}" destId="{1A683455-18AF-45C1-8F46-516236D0DB9D}" srcOrd="0" destOrd="0" presId="urn:microsoft.com/office/officeart/2005/8/layout/vList2"/>
    <dgm:cxn modelId="{919885B0-C308-479B-B087-A9A66E540784}" type="presParOf" srcId="{B1631B2C-0F32-45FD-9B44-CFD9766B4D94}" destId="{86F470E9-7FEB-4A2E-A8A8-BF7B48E567E0}" srcOrd="1" destOrd="0" presId="urn:microsoft.com/office/officeart/2005/8/layout/vList2"/>
    <dgm:cxn modelId="{96209B00-9A77-41B2-9179-39229E82E17C}" type="presParOf" srcId="{B1631B2C-0F32-45FD-9B44-CFD9766B4D94}" destId="{24C140E9-A2DC-4DD1-B672-8E402EA66BB4}" srcOrd="2" destOrd="0" presId="urn:microsoft.com/office/officeart/2005/8/layout/vList2"/>
    <dgm:cxn modelId="{2F1F009C-A09B-479D-8DA2-AD88D1AB4061}" type="presParOf" srcId="{B1631B2C-0F32-45FD-9B44-CFD9766B4D94}" destId="{36A12BC8-F106-4C66-ADD2-12D99095CEFB}" srcOrd="3" destOrd="0" presId="urn:microsoft.com/office/officeart/2005/8/layout/vList2"/>
    <dgm:cxn modelId="{2FEECB40-181C-48DF-9772-BF8776517916}" type="presParOf" srcId="{B1631B2C-0F32-45FD-9B44-CFD9766B4D94}" destId="{AECFD725-9095-41A4-98E6-3C45E3272AD0}" srcOrd="4" destOrd="0" presId="urn:microsoft.com/office/officeart/2005/8/layout/vList2"/>
    <dgm:cxn modelId="{FFD63E94-402D-4C90-94BB-B20825043BE3}" type="presParOf" srcId="{B1631B2C-0F32-45FD-9B44-CFD9766B4D94}" destId="{2F4EE4A7-778A-44D7-92B0-032CA1EE7304}" srcOrd="5" destOrd="0" presId="urn:microsoft.com/office/officeart/2005/8/layout/vList2"/>
    <dgm:cxn modelId="{12ADAE13-1F58-4B3E-B2CD-C28FB98B4437}" type="presParOf" srcId="{B1631B2C-0F32-45FD-9B44-CFD9766B4D94}" destId="{7943CB54-AC0A-4068-8D64-173006FD1FD0}" srcOrd="6" destOrd="0" presId="urn:microsoft.com/office/officeart/2005/8/layout/vList2"/>
    <dgm:cxn modelId="{3EF77490-1D34-4A9D-9E1C-A97131BAF72F}" type="presParOf" srcId="{B1631B2C-0F32-45FD-9B44-CFD9766B4D94}" destId="{A4A13F17-60AB-4105-9A8C-53291AA5A83F}" srcOrd="7" destOrd="0" presId="urn:microsoft.com/office/officeart/2005/8/layout/vList2"/>
    <dgm:cxn modelId="{586FE352-7445-4439-AA99-A5F9B5C7FBEB}" type="presParOf" srcId="{B1631B2C-0F32-45FD-9B44-CFD9766B4D94}" destId="{4E1A3FD7-1CC9-4AFA-B6BC-7308DB606138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D27D62-4D14-4D64-9272-120957A5C7D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96C1670-27D8-4D29-A28C-B2EA653DF5B5}">
      <dgm:prSet/>
      <dgm:spPr/>
      <dgm:t>
        <a:bodyPr/>
        <a:lstStyle/>
        <a:p>
          <a:pPr rtl="0"/>
          <a:r>
            <a:rPr lang="en-US" smtClean="0"/>
            <a:t>Montessori  s</a:t>
          </a:r>
          <a:r>
            <a:rPr lang="sr-Latn-BA" smtClean="0"/>
            <a:t>istem</a:t>
          </a:r>
          <a:r>
            <a:rPr lang="en-US" smtClean="0"/>
            <a:t>  polazi  od  ideje  slobode,  odnosno  slobodnog  </a:t>
          </a:r>
          <a:r>
            <a:rPr lang="sr-Latn-BA" smtClean="0"/>
            <a:t>vaspitanja</a:t>
          </a:r>
          <a:r>
            <a:rPr lang="en-US" smtClean="0"/>
            <a:t>.</a:t>
          </a:r>
          <a:endParaRPr lang="en-US"/>
        </a:p>
      </dgm:t>
    </dgm:pt>
    <dgm:pt modelId="{343952FF-401C-4239-8191-F04E85D7DDC7}" type="parTrans" cxnId="{6FC21F2E-3A60-4A6B-927D-1AEA8E36D3BD}">
      <dgm:prSet/>
      <dgm:spPr/>
      <dgm:t>
        <a:bodyPr/>
        <a:lstStyle/>
        <a:p>
          <a:endParaRPr lang="en-US"/>
        </a:p>
      </dgm:t>
    </dgm:pt>
    <dgm:pt modelId="{601626E9-D6D9-4009-91B1-E5A52BBEEDB9}" type="sibTrans" cxnId="{6FC21F2E-3A60-4A6B-927D-1AEA8E36D3BD}">
      <dgm:prSet/>
      <dgm:spPr/>
      <dgm:t>
        <a:bodyPr/>
        <a:lstStyle/>
        <a:p>
          <a:endParaRPr lang="en-US"/>
        </a:p>
      </dgm:t>
    </dgm:pt>
    <dgm:pt modelId="{39341808-8B23-4CA3-8D7D-354B6A2E960B}">
      <dgm:prSet/>
      <dgm:spPr/>
      <dgm:t>
        <a:bodyPr/>
        <a:lstStyle/>
        <a:p>
          <a:pPr rtl="0"/>
          <a:r>
            <a:rPr lang="en-US" smtClean="0"/>
            <a:t>Mari</a:t>
          </a:r>
          <a:r>
            <a:rPr lang="sr-Latn-BA" smtClean="0"/>
            <a:t>j</a:t>
          </a:r>
          <a:r>
            <a:rPr lang="en-US" smtClean="0"/>
            <a:t>a Montesori  smatrala  je  da  djeca  trebaju  imati  potpunu  slobodu  u  odlučivanju  i djelovanju pa se tako i zalagala za prava djece i njihov neometan razvoj. </a:t>
          </a:r>
          <a:endParaRPr lang="en-US"/>
        </a:p>
      </dgm:t>
    </dgm:pt>
    <dgm:pt modelId="{3819F405-3886-4043-B738-E87A8FF51550}" type="parTrans" cxnId="{AC935E30-A80E-4475-816A-DACED78A4C38}">
      <dgm:prSet/>
      <dgm:spPr/>
      <dgm:t>
        <a:bodyPr/>
        <a:lstStyle/>
        <a:p>
          <a:endParaRPr lang="en-US"/>
        </a:p>
      </dgm:t>
    </dgm:pt>
    <dgm:pt modelId="{57D6CB01-181A-4730-A506-0388B66087BC}" type="sibTrans" cxnId="{AC935E30-A80E-4475-816A-DACED78A4C38}">
      <dgm:prSet/>
      <dgm:spPr/>
      <dgm:t>
        <a:bodyPr/>
        <a:lstStyle/>
        <a:p>
          <a:endParaRPr lang="en-US"/>
        </a:p>
      </dgm:t>
    </dgm:pt>
    <dgm:pt modelId="{E99B35E4-E780-4F10-91E8-D26C01A385F5}">
      <dgm:prSet/>
      <dgm:spPr/>
      <dgm:t>
        <a:bodyPr/>
        <a:lstStyle/>
        <a:p>
          <a:pPr rtl="0"/>
          <a:r>
            <a:rPr lang="en-US" dirty="0" err="1" smtClean="0"/>
            <a:t>Njoj</a:t>
          </a:r>
          <a:r>
            <a:rPr lang="en-US" dirty="0" smtClean="0"/>
            <a:t> </a:t>
          </a:r>
          <a:r>
            <a:rPr lang="sr-Latn-BA" dirty="0" smtClean="0"/>
            <a:t>vaspitanje</a:t>
          </a:r>
          <a:r>
            <a:rPr lang="en-US" dirty="0" smtClean="0"/>
            <a:t> </a:t>
          </a:r>
          <a:r>
            <a:rPr lang="en-US" dirty="0" err="1" smtClean="0"/>
            <a:t>nije</a:t>
          </a:r>
          <a:r>
            <a:rPr lang="en-US" dirty="0" smtClean="0"/>
            <a:t> bio </a:t>
          </a:r>
          <a:r>
            <a:rPr lang="en-US" dirty="0" err="1" smtClean="0"/>
            <a:t>samo</a:t>
          </a:r>
          <a:r>
            <a:rPr lang="en-US" dirty="0" smtClean="0"/>
            <a:t> </a:t>
          </a:r>
          <a:r>
            <a:rPr lang="en-US" dirty="0" err="1" smtClean="0"/>
            <a:t>šturo</a:t>
          </a:r>
          <a:r>
            <a:rPr lang="en-US" dirty="0" smtClean="0"/>
            <a:t> </a:t>
          </a:r>
          <a:r>
            <a:rPr lang="en-US" dirty="0" err="1" smtClean="0"/>
            <a:t>podučavanje</a:t>
          </a:r>
          <a:r>
            <a:rPr lang="en-US" dirty="0" smtClean="0"/>
            <a:t> </a:t>
          </a:r>
          <a:r>
            <a:rPr lang="en-US" dirty="0" err="1" smtClean="0"/>
            <a:t>djece</a:t>
          </a:r>
          <a:r>
            <a:rPr lang="en-US" dirty="0" smtClean="0"/>
            <a:t> </a:t>
          </a:r>
          <a:r>
            <a:rPr lang="en-US" dirty="0" err="1" smtClean="0"/>
            <a:t>već</a:t>
          </a:r>
          <a:r>
            <a:rPr lang="en-US" dirty="0" smtClean="0"/>
            <a:t> </a:t>
          </a:r>
          <a:r>
            <a:rPr lang="en-US" dirty="0" err="1" smtClean="0"/>
            <a:t>osmišljeni</a:t>
          </a:r>
          <a:r>
            <a:rPr lang="en-US" dirty="0" smtClean="0"/>
            <a:t> rad i </a:t>
          </a:r>
          <a:r>
            <a:rPr lang="en-US" dirty="0" err="1" smtClean="0"/>
            <a:t>okolina</a:t>
          </a:r>
          <a:r>
            <a:rPr lang="en-US" dirty="0" smtClean="0"/>
            <a:t> </a:t>
          </a:r>
          <a:r>
            <a:rPr lang="en-US" dirty="0" err="1" smtClean="0"/>
            <a:t>gdje</a:t>
          </a:r>
          <a:r>
            <a:rPr lang="en-US" dirty="0" smtClean="0"/>
            <a:t> </a:t>
          </a:r>
          <a:r>
            <a:rPr lang="en-US" dirty="0" err="1" smtClean="0"/>
            <a:t>djeca</a:t>
          </a:r>
          <a:r>
            <a:rPr lang="en-US" dirty="0" smtClean="0"/>
            <a:t> </a:t>
          </a:r>
          <a:r>
            <a:rPr lang="en-US" dirty="0" err="1" smtClean="0"/>
            <a:t>mogu</a:t>
          </a:r>
          <a:r>
            <a:rPr lang="sr-Latn-BA" dirty="0" smtClean="0"/>
            <a:t> </a:t>
          </a:r>
          <a:r>
            <a:rPr lang="en-US" dirty="0" err="1" smtClean="0"/>
            <a:t>ostvariti</a:t>
          </a:r>
          <a:r>
            <a:rPr lang="en-US" dirty="0" smtClean="0"/>
            <a:t> </a:t>
          </a:r>
          <a:r>
            <a:rPr lang="en-US" dirty="0" err="1" smtClean="0"/>
            <a:t>svesvoje</a:t>
          </a:r>
          <a:r>
            <a:rPr lang="en-US" dirty="0" smtClean="0"/>
            <a:t> </a:t>
          </a:r>
          <a:r>
            <a:rPr lang="en-US" dirty="0" err="1" smtClean="0"/>
            <a:t>potencijale</a:t>
          </a:r>
          <a:r>
            <a:rPr lang="en-US" dirty="0" smtClean="0"/>
            <a:t> i </a:t>
          </a:r>
          <a:r>
            <a:rPr lang="en-US" dirty="0" err="1" smtClean="0"/>
            <a:t>mogućnosti</a:t>
          </a:r>
          <a:endParaRPr lang="en-US" dirty="0"/>
        </a:p>
      </dgm:t>
    </dgm:pt>
    <dgm:pt modelId="{96871BF7-9AA5-4C22-BE55-381E266F9EA6}" type="parTrans" cxnId="{8A2A005F-2403-423A-9EE6-D33683E0B673}">
      <dgm:prSet/>
      <dgm:spPr/>
      <dgm:t>
        <a:bodyPr/>
        <a:lstStyle/>
        <a:p>
          <a:endParaRPr lang="en-US"/>
        </a:p>
      </dgm:t>
    </dgm:pt>
    <dgm:pt modelId="{6D368A7C-5262-4C9A-B53A-4BF42F3CE304}" type="sibTrans" cxnId="{8A2A005F-2403-423A-9EE6-D33683E0B673}">
      <dgm:prSet/>
      <dgm:spPr/>
      <dgm:t>
        <a:bodyPr/>
        <a:lstStyle/>
        <a:p>
          <a:endParaRPr lang="en-US"/>
        </a:p>
      </dgm:t>
    </dgm:pt>
    <dgm:pt modelId="{EEE6E200-ECF3-4DC3-88C8-512B56ED0C5A}" type="pres">
      <dgm:prSet presAssocID="{95D27D62-4D14-4D64-9272-120957A5C7D3}" presName="linear" presStyleCnt="0">
        <dgm:presLayoutVars>
          <dgm:animLvl val="lvl"/>
          <dgm:resizeHandles val="exact"/>
        </dgm:presLayoutVars>
      </dgm:prSet>
      <dgm:spPr/>
    </dgm:pt>
    <dgm:pt modelId="{FBC79F3F-C7A3-4B74-924B-2B694A9FC473}" type="pres">
      <dgm:prSet presAssocID="{296C1670-27D8-4D29-A28C-B2EA653DF5B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7BD1160-C2EE-4B3B-9F9E-DEDC9748A5A2}" type="pres">
      <dgm:prSet presAssocID="{601626E9-D6D9-4009-91B1-E5A52BBEEDB9}" presName="spacer" presStyleCnt="0"/>
      <dgm:spPr/>
    </dgm:pt>
    <dgm:pt modelId="{1EC7E29F-6802-4710-A9C7-1C87D5F28840}" type="pres">
      <dgm:prSet presAssocID="{39341808-8B23-4CA3-8D7D-354B6A2E960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A805528-A93B-441C-9226-99D2A0B8DC74}" type="pres">
      <dgm:prSet presAssocID="{57D6CB01-181A-4730-A506-0388B66087BC}" presName="spacer" presStyleCnt="0"/>
      <dgm:spPr/>
    </dgm:pt>
    <dgm:pt modelId="{E4C0D5DB-753D-4727-8C33-E5B86931BE99}" type="pres">
      <dgm:prSet presAssocID="{E99B35E4-E780-4F10-91E8-D26C01A385F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FC21F2E-3A60-4A6B-927D-1AEA8E36D3BD}" srcId="{95D27D62-4D14-4D64-9272-120957A5C7D3}" destId="{296C1670-27D8-4D29-A28C-B2EA653DF5B5}" srcOrd="0" destOrd="0" parTransId="{343952FF-401C-4239-8191-F04E85D7DDC7}" sibTransId="{601626E9-D6D9-4009-91B1-E5A52BBEEDB9}"/>
    <dgm:cxn modelId="{27308ADD-D08A-42A6-9770-220CFA85B623}" type="presOf" srcId="{E99B35E4-E780-4F10-91E8-D26C01A385F5}" destId="{E4C0D5DB-753D-4727-8C33-E5B86931BE99}" srcOrd="0" destOrd="0" presId="urn:microsoft.com/office/officeart/2005/8/layout/vList2"/>
    <dgm:cxn modelId="{15FEAE52-02AB-4264-995E-679B1E3CB659}" type="presOf" srcId="{296C1670-27D8-4D29-A28C-B2EA653DF5B5}" destId="{FBC79F3F-C7A3-4B74-924B-2B694A9FC473}" srcOrd="0" destOrd="0" presId="urn:microsoft.com/office/officeart/2005/8/layout/vList2"/>
    <dgm:cxn modelId="{9E34ED2A-C4B4-4227-AAD6-8633B06E0EBE}" type="presOf" srcId="{95D27D62-4D14-4D64-9272-120957A5C7D3}" destId="{EEE6E200-ECF3-4DC3-88C8-512B56ED0C5A}" srcOrd="0" destOrd="0" presId="urn:microsoft.com/office/officeart/2005/8/layout/vList2"/>
    <dgm:cxn modelId="{005865E7-1219-4A81-AF4B-B4B497360F70}" type="presOf" srcId="{39341808-8B23-4CA3-8D7D-354B6A2E960B}" destId="{1EC7E29F-6802-4710-A9C7-1C87D5F28840}" srcOrd="0" destOrd="0" presId="urn:microsoft.com/office/officeart/2005/8/layout/vList2"/>
    <dgm:cxn modelId="{8A2A005F-2403-423A-9EE6-D33683E0B673}" srcId="{95D27D62-4D14-4D64-9272-120957A5C7D3}" destId="{E99B35E4-E780-4F10-91E8-D26C01A385F5}" srcOrd="2" destOrd="0" parTransId="{96871BF7-9AA5-4C22-BE55-381E266F9EA6}" sibTransId="{6D368A7C-5262-4C9A-B53A-4BF42F3CE304}"/>
    <dgm:cxn modelId="{AC935E30-A80E-4475-816A-DACED78A4C38}" srcId="{95D27D62-4D14-4D64-9272-120957A5C7D3}" destId="{39341808-8B23-4CA3-8D7D-354B6A2E960B}" srcOrd="1" destOrd="0" parTransId="{3819F405-3886-4043-B738-E87A8FF51550}" sibTransId="{57D6CB01-181A-4730-A506-0388B66087BC}"/>
    <dgm:cxn modelId="{7CEFB592-B42E-4C06-A993-A62686FAB535}" type="presParOf" srcId="{EEE6E200-ECF3-4DC3-88C8-512B56ED0C5A}" destId="{FBC79F3F-C7A3-4B74-924B-2B694A9FC473}" srcOrd="0" destOrd="0" presId="urn:microsoft.com/office/officeart/2005/8/layout/vList2"/>
    <dgm:cxn modelId="{4EE7EC17-58B9-4367-80F1-B58819ED2ED3}" type="presParOf" srcId="{EEE6E200-ECF3-4DC3-88C8-512B56ED0C5A}" destId="{D7BD1160-C2EE-4B3B-9F9E-DEDC9748A5A2}" srcOrd="1" destOrd="0" presId="urn:microsoft.com/office/officeart/2005/8/layout/vList2"/>
    <dgm:cxn modelId="{2CB0FB28-051B-476F-B226-5A95D2FB236E}" type="presParOf" srcId="{EEE6E200-ECF3-4DC3-88C8-512B56ED0C5A}" destId="{1EC7E29F-6802-4710-A9C7-1C87D5F28840}" srcOrd="2" destOrd="0" presId="urn:microsoft.com/office/officeart/2005/8/layout/vList2"/>
    <dgm:cxn modelId="{7D159F13-C98E-45C6-8E17-20B0F3459538}" type="presParOf" srcId="{EEE6E200-ECF3-4DC3-88C8-512B56ED0C5A}" destId="{7A805528-A93B-441C-9226-99D2A0B8DC74}" srcOrd="3" destOrd="0" presId="urn:microsoft.com/office/officeart/2005/8/layout/vList2"/>
    <dgm:cxn modelId="{C34BE20D-947F-4204-B601-28EE15BDCE95}" type="presParOf" srcId="{EEE6E200-ECF3-4DC3-88C8-512B56ED0C5A}" destId="{E4C0D5DB-753D-4727-8C33-E5B86931BE9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DA1DF2-0AD7-416C-8F52-B65DFF5B7259}">
      <dsp:nvSpPr>
        <dsp:cNvPr id="0" name=""/>
        <dsp:cNvSpPr/>
      </dsp:nvSpPr>
      <dsp:spPr>
        <a:xfrm>
          <a:off x="0" y="970131"/>
          <a:ext cx="8229600" cy="2585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500" kern="1200" smtClean="0"/>
            <a:t>„Pomozi mi da to učinim sam“</a:t>
          </a:r>
          <a:endParaRPr lang="en-US" sz="6500" kern="1200"/>
        </a:p>
      </dsp:txBody>
      <dsp:txXfrm>
        <a:off x="126223" y="1096354"/>
        <a:ext cx="7977154" cy="23332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683455-18AF-45C1-8F46-516236D0DB9D}">
      <dsp:nvSpPr>
        <dsp:cNvPr id="0" name=""/>
        <dsp:cNvSpPr/>
      </dsp:nvSpPr>
      <dsp:spPr>
        <a:xfrm>
          <a:off x="0" y="646709"/>
          <a:ext cx="8229600" cy="79633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000" kern="1200" smtClean="0"/>
            <a:t>Djeci treba ponuditi bogatu okolinu kako bi oni ostvarili svoje vlastite mogućnosti. </a:t>
          </a:r>
          <a:endParaRPr lang="en-US" sz="2000" kern="1200"/>
        </a:p>
      </dsp:txBody>
      <dsp:txXfrm>
        <a:off x="38874" y="685583"/>
        <a:ext cx="8151852" cy="718583"/>
      </dsp:txXfrm>
    </dsp:sp>
    <dsp:sp modelId="{24C140E9-A2DC-4DD1-B672-8E402EA66BB4}">
      <dsp:nvSpPr>
        <dsp:cNvPr id="0" name=""/>
        <dsp:cNvSpPr/>
      </dsp:nvSpPr>
      <dsp:spPr>
        <a:xfrm>
          <a:off x="0" y="1500640"/>
          <a:ext cx="8229600" cy="79633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000" kern="1200" dirty="0" smtClean="0"/>
            <a:t>Montesori pedagogija  odgovara  na  potrebe  djeteta razrađujući poseban materijal i vježbe za različita  područja  djetetov</a:t>
          </a:r>
          <a:r>
            <a:rPr lang="sr-Latn-BA" sz="2000" kern="1200" dirty="0" smtClean="0"/>
            <a:t>og</a:t>
          </a:r>
          <a:r>
            <a:rPr lang="vi-VN" sz="2000" kern="1200" dirty="0" smtClean="0"/>
            <a:t>  života. </a:t>
          </a:r>
          <a:endParaRPr lang="en-US" sz="2000" kern="1200" dirty="0"/>
        </a:p>
      </dsp:txBody>
      <dsp:txXfrm>
        <a:off x="38874" y="1539514"/>
        <a:ext cx="8151852" cy="718583"/>
      </dsp:txXfrm>
    </dsp:sp>
    <dsp:sp modelId="{AECFD725-9095-41A4-98E6-3C45E3272AD0}">
      <dsp:nvSpPr>
        <dsp:cNvPr id="0" name=""/>
        <dsp:cNvSpPr/>
      </dsp:nvSpPr>
      <dsp:spPr>
        <a:xfrm>
          <a:off x="0" y="2354571"/>
          <a:ext cx="8229600" cy="79633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000" kern="1200" dirty="0" smtClean="0"/>
            <a:t>Od  samih  početaka  rada  s</a:t>
          </a:r>
          <a:r>
            <a:rPr lang="sr-Latn-BA" sz="2000" kern="1200" dirty="0" smtClean="0"/>
            <a:t>a </a:t>
          </a:r>
          <a:r>
            <a:rPr lang="vi-VN" sz="2000" kern="1200" dirty="0" smtClean="0"/>
            <a:t>djecom,</a:t>
          </a:r>
          <a:r>
            <a:rPr lang="sr-Latn-BA" sz="2000" kern="1200" dirty="0" smtClean="0"/>
            <a:t> </a:t>
          </a:r>
          <a:r>
            <a:rPr lang="vi-VN" sz="2000" kern="1200" dirty="0" smtClean="0"/>
            <a:t>Mari</a:t>
          </a:r>
          <a:r>
            <a:rPr lang="sr-Latn-BA" sz="2000" kern="1200" dirty="0" smtClean="0"/>
            <a:t>j</a:t>
          </a:r>
          <a:r>
            <a:rPr lang="vi-VN" sz="2000" kern="1200" dirty="0" smtClean="0"/>
            <a:t>a</a:t>
          </a:r>
          <a:r>
            <a:rPr lang="sr-Latn-BA" sz="2000" kern="1200" dirty="0" smtClean="0"/>
            <a:t> </a:t>
          </a:r>
          <a:r>
            <a:rPr lang="vi-VN" sz="2000" kern="1200" dirty="0" smtClean="0"/>
            <a:t>Montesori  je  smatrala  kako  svako dijete ima određenu unutr</a:t>
          </a:r>
          <a:r>
            <a:rPr lang="sr-Latn-BA" sz="2000" kern="1200" dirty="0" smtClean="0"/>
            <a:t>aš</a:t>
          </a:r>
          <a:r>
            <a:rPr lang="vi-VN" sz="2000" kern="1200" dirty="0" smtClean="0"/>
            <a:t>nju motivaciju za učenje. </a:t>
          </a:r>
          <a:endParaRPr lang="en-US" sz="2000" kern="1200" dirty="0"/>
        </a:p>
      </dsp:txBody>
      <dsp:txXfrm>
        <a:off x="38874" y="2393445"/>
        <a:ext cx="8151852" cy="718583"/>
      </dsp:txXfrm>
    </dsp:sp>
    <dsp:sp modelId="{7943CB54-AC0A-4068-8D64-173006FD1FD0}">
      <dsp:nvSpPr>
        <dsp:cNvPr id="0" name=""/>
        <dsp:cNvSpPr/>
      </dsp:nvSpPr>
      <dsp:spPr>
        <a:xfrm>
          <a:off x="0" y="3208503"/>
          <a:ext cx="8229600" cy="79633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000" kern="1200" smtClean="0"/>
            <a:t>Smatrala je da je svako dijete potrebno pažljivo po</a:t>
          </a:r>
          <a:r>
            <a:rPr lang="sr-Latn-BA" sz="2000" kern="1200" smtClean="0"/>
            <a:t>s</a:t>
          </a:r>
          <a:r>
            <a:rPr lang="vi-VN" sz="2000" kern="1200" smtClean="0"/>
            <a:t>matrati kako bi se shvatilo na koj</a:t>
          </a:r>
          <a:r>
            <a:rPr lang="sr-Latn-BA" sz="2000" kern="1200" smtClean="0"/>
            <a:t>em </a:t>
          </a:r>
          <a:r>
            <a:rPr lang="vi-VN" sz="2000" kern="1200" smtClean="0"/>
            <a:t>je </a:t>
          </a:r>
          <a:r>
            <a:rPr lang="sr-Latn-BA" sz="2000" kern="1200" smtClean="0"/>
            <a:t>nivou</a:t>
          </a:r>
          <a:r>
            <a:rPr lang="vi-VN" sz="2000" kern="1200" smtClean="0"/>
            <a:t> to dijete. </a:t>
          </a:r>
          <a:endParaRPr lang="en-US" sz="2000" kern="1200"/>
        </a:p>
      </dsp:txBody>
      <dsp:txXfrm>
        <a:off x="38874" y="3247377"/>
        <a:ext cx="8151852" cy="718583"/>
      </dsp:txXfrm>
    </dsp:sp>
    <dsp:sp modelId="{4E1A3FD7-1CC9-4AFA-B6BC-7308DB606138}">
      <dsp:nvSpPr>
        <dsp:cNvPr id="0" name=""/>
        <dsp:cNvSpPr/>
      </dsp:nvSpPr>
      <dsp:spPr>
        <a:xfrm>
          <a:off x="0" y="4062434"/>
          <a:ext cx="8229600" cy="796331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000" kern="1200" dirty="0" smtClean="0"/>
            <a:t>Djecu treba razumjeti kako bi im na najbolji mogući način pomogli da ostvare svoj potpuni razvoj</a:t>
          </a:r>
          <a:endParaRPr lang="en-US" sz="2000" kern="1200" dirty="0"/>
        </a:p>
      </dsp:txBody>
      <dsp:txXfrm>
        <a:off x="38874" y="4101308"/>
        <a:ext cx="8151852" cy="7185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C79F3F-C7A3-4B74-924B-2B694A9FC473}">
      <dsp:nvSpPr>
        <dsp:cNvPr id="0" name=""/>
        <dsp:cNvSpPr/>
      </dsp:nvSpPr>
      <dsp:spPr>
        <a:xfrm>
          <a:off x="0" y="445386"/>
          <a:ext cx="8229600" cy="151039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smtClean="0"/>
            <a:t>Montessori  s</a:t>
          </a:r>
          <a:r>
            <a:rPr lang="sr-Latn-BA" sz="2700" kern="1200" smtClean="0"/>
            <a:t>istem</a:t>
          </a:r>
          <a:r>
            <a:rPr lang="en-US" sz="2700" kern="1200" smtClean="0"/>
            <a:t>  polazi  od  ideje  slobode,  odnosno  slobodnog  </a:t>
          </a:r>
          <a:r>
            <a:rPr lang="sr-Latn-BA" sz="2700" kern="1200" smtClean="0"/>
            <a:t>vaspitanja</a:t>
          </a:r>
          <a:r>
            <a:rPr lang="en-US" sz="2700" kern="1200" smtClean="0"/>
            <a:t>.</a:t>
          </a:r>
          <a:endParaRPr lang="en-US" sz="2700" kern="1200"/>
        </a:p>
      </dsp:txBody>
      <dsp:txXfrm>
        <a:off x="73731" y="519117"/>
        <a:ext cx="8082138" cy="1362934"/>
      </dsp:txXfrm>
    </dsp:sp>
    <dsp:sp modelId="{1EC7E29F-6802-4710-A9C7-1C87D5F28840}">
      <dsp:nvSpPr>
        <dsp:cNvPr id="0" name=""/>
        <dsp:cNvSpPr/>
      </dsp:nvSpPr>
      <dsp:spPr>
        <a:xfrm>
          <a:off x="0" y="2033543"/>
          <a:ext cx="8229600" cy="1510396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smtClean="0"/>
            <a:t>Mari</a:t>
          </a:r>
          <a:r>
            <a:rPr lang="sr-Latn-BA" sz="2700" kern="1200" smtClean="0"/>
            <a:t>j</a:t>
          </a:r>
          <a:r>
            <a:rPr lang="en-US" sz="2700" kern="1200" smtClean="0"/>
            <a:t>a Montesori  smatrala  je  da  djeca  trebaju  imati  potpunu  slobodu  u  odlučivanju  i djelovanju pa se tako i zalagala za prava djece i njihov neometan razvoj. </a:t>
          </a:r>
          <a:endParaRPr lang="en-US" sz="2700" kern="1200"/>
        </a:p>
      </dsp:txBody>
      <dsp:txXfrm>
        <a:off x="73731" y="2107274"/>
        <a:ext cx="8082138" cy="1362934"/>
      </dsp:txXfrm>
    </dsp:sp>
    <dsp:sp modelId="{E4C0D5DB-753D-4727-8C33-E5B86931BE99}">
      <dsp:nvSpPr>
        <dsp:cNvPr id="0" name=""/>
        <dsp:cNvSpPr/>
      </dsp:nvSpPr>
      <dsp:spPr>
        <a:xfrm>
          <a:off x="0" y="3621699"/>
          <a:ext cx="8229600" cy="1510396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/>
            <a:t>Njoj</a:t>
          </a:r>
          <a:r>
            <a:rPr lang="en-US" sz="2700" kern="1200" dirty="0" smtClean="0"/>
            <a:t> </a:t>
          </a:r>
          <a:r>
            <a:rPr lang="sr-Latn-BA" sz="2700" kern="1200" dirty="0" smtClean="0"/>
            <a:t>vaspitanje</a:t>
          </a:r>
          <a:r>
            <a:rPr lang="en-US" sz="2700" kern="1200" dirty="0" smtClean="0"/>
            <a:t> </a:t>
          </a:r>
          <a:r>
            <a:rPr lang="en-US" sz="2700" kern="1200" dirty="0" err="1" smtClean="0"/>
            <a:t>nije</a:t>
          </a:r>
          <a:r>
            <a:rPr lang="en-US" sz="2700" kern="1200" dirty="0" smtClean="0"/>
            <a:t> bio </a:t>
          </a:r>
          <a:r>
            <a:rPr lang="en-US" sz="2700" kern="1200" dirty="0" err="1" smtClean="0"/>
            <a:t>samo</a:t>
          </a:r>
          <a:r>
            <a:rPr lang="en-US" sz="2700" kern="1200" dirty="0" smtClean="0"/>
            <a:t> </a:t>
          </a:r>
          <a:r>
            <a:rPr lang="en-US" sz="2700" kern="1200" dirty="0" err="1" smtClean="0"/>
            <a:t>šturo</a:t>
          </a:r>
          <a:r>
            <a:rPr lang="en-US" sz="2700" kern="1200" dirty="0" smtClean="0"/>
            <a:t> </a:t>
          </a:r>
          <a:r>
            <a:rPr lang="en-US" sz="2700" kern="1200" dirty="0" err="1" smtClean="0"/>
            <a:t>podučavanje</a:t>
          </a:r>
          <a:r>
            <a:rPr lang="en-US" sz="2700" kern="1200" dirty="0" smtClean="0"/>
            <a:t> </a:t>
          </a:r>
          <a:r>
            <a:rPr lang="en-US" sz="2700" kern="1200" dirty="0" err="1" smtClean="0"/>
            <a:t>djece</a:t>
          </a:r>
          <a:r>
            <a:rPr lang="en-US" sz="2700" kern="1200" dirty="0" smtClean="0"/>
            <a:t> </a:t>
          </a:r>
          <a:r>
            <a:rPr lang="en-US" sz="2700" kern="1200" dirty="0" err="1" smtClean="0"/>
            <a:t>već</a:t>
          </a:r>
          <a:r>
            <a:rPr lang="en-US" sz="2700" kern="1200" dirty="0" smtClean="0"/>
            <a:t> </a:t>
          </a:r>
          <a:r>
            <a:rPr lang="en-US" sz="2700" kern="1200" dirty="0" err="1" smtClean="0"/>
            <a:t>osmišljeni</a:t>
          </a:r>
          <a:r>
            <a:rPr lang="en-US" sz="2700" kern="1200" dirty="0" smtClean="0"/>
            <a:t> rad i </a:t>
          </a:r>
          <a:r>
            <a:rPr lang="en-US" sz="2700" kern="1200" dirty="0" err="1" smtClean="0"/>
            <a:t>okolina</a:t>
          </a:r>
          <a:r>
            <a:rPr lang="en-US" sz="2700" kern="1200" dirty="0" smtClean="0"/>
            <a:t> </a:t>
          </a:r>
          <a:r>
            <a:rPr lang="en-US" sz="2700" kern="1200" dirty="0" err="1" smtClean="0"/>
            <a:t>gdje</a:t>
          </a:r>
          <a:r>
            <a:rPr lang="en-US" sz="2700" kern="1200" dirty="0" smtClean="0"/>
            <a:t> </a:t>
          </a:r>
          <a:r>
            <a:rPr lang="en-US" sz="2700" kern="1200" dirty="0" err="1" smtClean="0"/>
            <a:t>djeca</a:t>
          </a:r>
          <a:r>
            <a:rPr lang="en-US" sz="2700" kern="1200" dirty="0" smtClean="0"/>
            <a:t> </a:t>
          </a:r>
          <a:r>
            <a:rPr lang="en-US" sz="2700" kern="1200" dirty="0" err="1" smtClean="0"/>
            <a:t>mogu</a:t>
          </a:r>
          <a:r>
            <a:rPr lang="sr-Latn-BA" sz="2700" kern="1200" dirty="0" smtClean="0"/>
            <a:t> </a:t>
          </a:r>
          <a:r>
            <a:rPr lang="en-US" sz="2700" kern="1200" dirty="0" err="1" smtClean="0"/>
            <a:t>ostvariti</a:t>
          </a:r>
          <a:r>
            <a:rPr lang="en-US" sz="2700" kern="1200" dirty="0" smtClean="0"/>
            <a:t> </a:t>
          </a:r>
          <a:r>
            <a:rPr lang="en-US" sz="2700" kern="1200" dirty="0" err="1" smtClean="0"/>
            <a:t>svesvoje</a:t>
          </a:r>
          <a:r>
            <a:rPr lang="en-US" sz="2700" kern="1200" dirty="0" smtClean="0"/>
            <a:t> </a:t>
          </a:r>
          <a:r>
            <a:rPr lang="en-US" sz="2700" kern="1200" dirty="0" err="1" smtClean="0"/>
            <a:t>potencijale</a:t>
          </a:r>
          <a:r>
            <a:rPr lang="en-US" sz="2700" kern="1200" dirty="0" smtClean="0"/>
            <a:t> i </a:t>
          </a:r>
          <a:r>
            <a:rPr lang="en-US" sz="2700" kern="1200" dirty="0" err="1" smtClean="0"/>
            <a:t>mogućnosti</a:t>
          </a:r>
          <a:endParaRPr lang="en-US" sz="2700" kern="1200" dirty="0"/>
        </a:p>
      </dsp:txBody>
      <dsp:txXfrm>
        <a:off x="73731" y="3695430"/>
        <a:ext cx="8082138" cy="13629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8DB21-D882-4372-BD56-D2AE103AE170}" type="datetimeFigureOut">
              <a:rPr lang="sr-Latn-CS" smtClean="0"/>
              <a:t>16.12.2019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F0D8-4C5D-4667-BAA9-538D13E83EF1}" type="slidenum">
              <a:rPr lang="sr-Latn-BA" smtClean="0"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8DB21-D882-4372-BD56-D2AE103AE170}" type="datetimeFigureOut">
              <a:rPr lang="sr-Latn-CS" smtClean="0"/>
              <a:t>16.12.2019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F0D8-4C5D-4667-BAA9-538D13E83EF1}" type="slidenum">
              <a:rPr lang="sr-Latn-BA" smtClean="0"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8DB21-D882-4372-BD56-D2AE103AE170}" type="datetimeFigureOut">
              <a:rPr lang="sr-Latn-CS" smtClean="0"/>
              <a:t>16.12.2019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F0D8-4C5D-4667-BAA9-538D13E83EF1}" type="slidenum">
              <a:rPr lang="sr-Latn-BA" smtClean="0"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8DB21-D882-4372-BD56-D2AE103AE170}" type="datetimeFigureOut">
              <a:rPr lang="sr-Latn-CS" smtClean="0"/>
              <a:t>16.12.2019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F0D8-4C5D-4667-BAA9-538D13E83EF1}" type="slidenum">
              <a:rPr lang="sr-Latn-BA" smtClean="0"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8DB21-D882-4372-BD56-D2AE103AE170}" type="datetimeFigureOut">
              <a:rPr lang="sr-Latn-CS" smtClean="0"/>
              <a:t>16.12.2019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F0D8-4C5D-4667-BAA9-538D13E83EF1}" type="slidenum">
              <a:rPr lang="sr-Latn-BA" smtClean="0"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8DB21-D882-4372-BD56-D2AE103AE170}" type="datetimeFigureOut">
              <a:rPr lang="sr-Latn-CS" smtClean="0"/>
              <a:t>16.12.2019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F0D8-4C5D-4667-BAA9-538D13E83EF1}" type="slidenum">
              <a:rPr lang="sr-Latn-BA" smtClean="0"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8DB21-D882-4372-BD56-D2AE103AE170}" type="datetimeFigureOut">
              <a:rPr lang="sr-Latn-CS" smtClean="0"/>
              <a:t>16.12.2019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F0D8-4C5D-4667-BAA9-538D13E83EF1}" type="slidenum">
              <a:rPr lang="sr-Latn-BA" smtClean="0"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8DB21-D882-4372-BD56-D2AE103AE170}" type="datetimeFigureOut">
              <a:rPr lang="sr-Latn-CS" smtClean="0"/>
              <a:t>16.12.2019</a:t>
            </a:fld>
            <a:endParaRPr lang="sr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F0D8-4C5D-4667-BAA9-538D13E83EF1}" type="slidenum">
              <a:rPr lang="sr-Latn-BA" smtClean="0"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8DB21-D882-4372-BD56-D2AE103AE170}" type="datetimeFigureOut">
              <a:rPr lang="sr-Latn-CS" smtClean="0"/>
              <a:t>16.12.2019</a:t>
            </a:fld>
            <a:endParaRPr lang="sr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F0D8-4C5D-4667-BAA9-538D13E83EF1}" type="slidenum">
              <a:rPr lang="sr-Latn-BA" smtClean="0"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8DB21-D882-4372-BD56-D2AE103AE170}" type="datetimeFigureOut">
              <a:rPr lang="sr-Latn-CS" smtClean="0"/>
              <a:t>16.12.2019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F0D8-4C5D-4667-BAA9-538D13E83EF1}" type="slidenum">
              <a:rPr lang="sr-Latn-BA" smtClean="0"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8DB21-D882-4372-BD56-D2AE103AE170}" type="datetimeFigureOut">
              <a:rPr lang="sr-Latn-CS" smtClean="0"/>
              <a:t>16.12.2019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F0D8-4C5D-4667-BAA9-538D13E83EF1}" type="slidenum">
              <a:rPr lang="sr-Latn-BA" smtClean="0"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8DB21-D882-4372-BD56-D2AE103AE170}" type="datetimeFigureOut">
              <a:rPr lang="sr-Latn-CS" smtClean="0"/>
              <a:t>16.12.2019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4F0D8-4C5D-4667-BAA9-538D13E83EF1}" type="slidenum">
              <a:rPr lang="sr-Latn-BA" smtClean="0"/>
              <a:t>‹#›</a:t>
            </a:fld>
            <a:endParaRPr lang="sr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samoobrazovanje.rs/granicna-licnost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iamontessori.org/" TargetMode="External"/><Relationship Id="rId2" Type="http://schemas.openxmlformats.org/officeDocument/2006/relationships/hyperlink" Target="http://magnolijavrtic.r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dirty="0" smtClean="0"/>
              <a:t>Koncepcija Marije Montesori</a:t>
            </a:r>
            <a:endParaRPr lang="sr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BA" dirty="0" smtClean="0"/>
              <a:t>Prof.dr Vlado Simeunović</a:t>
            </a:r>
            <a:endParaRPr lang="sr-Latn-B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29332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3878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4056311"/>
              </p:ext>
            </p:extLst>
          </p:nvPr>
        </p:nvGraphicFramePr>
        <p:xfrm>
          <a:off x="457200" y="620688"/>
          <a:ext cx="8229600" cy="5505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896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7919067"/>
              </p:ext>
            </p:extLst>
          </p:nvPr>
        </p:nvGraphicFramePr>
        <p:xfrm>
          <a:off x="457200" y="548680"/>
          <a:ext cx="8229600" cy="5577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7497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Načela</a:t>
            </a:r>
            <a:r>
              <a:rPr lang="en-US" dirty="0"/>
              <a:t> </a:t>
            </a:r>
            <a:r>
              <a:rPr lang="en-US" dirty="0" err="1" smtClean="0"/>
              <a:t>Montesori</a:t>
            </a:r>
            <a:r>
              <a:rPr lang="en-US" dirty="0" smtClean="0"/>
              <a:t> </a:t>
            </a:r>
            <a:r>
              <a:rPr lang="en-US" dirty="0" err="1" smtClean="0"/>
              <a:t>pedago</a:t>
            </a:r>
            <a:r>
              <a:rPr lang="sr-Latn-BA" dirty="0" smtClean="0"/>
              <a:t>g</a:t>
            </a:r>
            <a:r>
              <a:rPr lang="en-US" dirty="0" err="1" smtClean="0"/>
              <a:t>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Načelo</a:t>
            </a:r>
            <a:r>
              <a:rPr lang="en-US" dirty="0"/>
              <a:t> </a:t>
            </a:r>
            <a:r>
              <a:rPr lang="en-US" dirty="0" err="1"/>
              <a:t>upijajućeg</a:t>
            </a:r>
            <a:r>
              <a:rPr lang="en-US" dirty="0"/>
              <a:t> </a:t>
            </a:r>
            <a:r>
              <a:rPr lang="en-US" dirty="0" err="1" smtClean="0"/>
              <a:t>uma</a:t>
            </a:r>
            <a:endParaRPr lang="sr-Latn-BA" dirty="0" smtClean="0"/>
          </a:p>
          <a:p>
            <a:r>
              <a:rPr lang="en-US" dirty="0" err="1"/>
              <a:t>Načelo</a:t>
            </a:r>
            <a:r>
              <a:rPr lang="en-US" dirty="0"/>
              <a:t> </a:t>
            </a:r>
            <a:r>
              <a:rPr lang="en-US" dirty="0" err="1" smtClean="0"/>
              <a:t>po</a:t>
            </a:r>
            <a:r>
              <a:rPr lang="sr-Latn-BA" dirty="0" smtClean="0"/>
              <a:t>s</a:t>
            </a:r>
            <a:r>
              <a:rPr lang="en-US" dirty="0" err="1" smtClean="0"/>
              <a:t>matranja</a:t>
            </a:r>
            <a:endParaRPr lang="sr-Latn-BA" dirty="0" smtClean="0"/>
          </a:p>
          <a:p>
            <a:r>
              <a:rPr lang="en-US" dirty="0" err="1"/>
              <a:t>Načelo</a:t>
            </a:r>
            <a:r>
              <a:rPr lang="en-US" dirty="0"/>
              <a:t> </a:t>
            </a:r>
            <a:r>
              <a:rPr lang="en-US" dirty="0" err="1" smtClean="0"/>
              <a:t>stege</a:t>
            </a:r>
            <a:r>
              <a:rPr lang="en-US" dirty="0" smtClean="0"/>
              <a:t>/discipline</a:t>
            </a:r>
            <a:endParaRPr lang="sr-Latn-BA" dirty="0" smtClean="0"/>
          </a:p>
          <a:p>
            <a:r>
              <a:rPr lang="en-US" dirty="0" err="1" smtClean="0"/>
              <a:t>Načelo</a:t>
            </a:r>
            <a:r>
              <a:rPr lang="en-US" dirty="0" smtClean="0"/>
              <a:t> </a:t>
            </a:r>
            <a:r>
              <a:rPr lang="en-US" dirty="0" err="1" smtClean="0"/>
              <a:t>samostalnosti</a:t>
            </a:r>
            <a:endParaRPr lang="sr-Latn-BA" dirty="0" smtClean="0"/>
          </a:p>
          <a:p>
            <a:r>
              <a:rPr lang="en-US" dirty="0" err="1"/>
              <a:t>Načelo</a:t>
            </a:r>
            <a:r>
              <a:rPr lang="en-US" dirty="0"/>
              <a:t> </a:t>
            </a:r>
            <a:r>
              <a:rPr lang="en-US" dirty="0" err="1" smtClean="0"/>
              <a:t>tišine</a:t>
            </a:r>
            <a:endParaRPr lang="sr-Latn-BA" dirty="0" smtClean="0"/>
          </a:p>
          <a:p>
            <a:r>
              <a:rPr lang="en-US" dirty="0" err="1"/>
              <a:t>Načelo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sr-Latn-BA" dirty="0" smtClean="0"/>
              <a:t>grešaka</a:t>
            </a:r>
          </a:p>
          <a:p>
            <a:r>
              <a:rPr lang="en-US" dirty="0" err="1"/>
              <a:t>Načelo</a:t>
            </a:r>
            <a:r>
              <a:rPr lang="en-US" dirty="0"/>
              <a:t> </a:t>
            </a:r>
            <a:r>
              <a:rPr lang="en-US" dirty="0" smtClean="0"/>
              <a:t>r</a:t>
            </a:r>
            <a:r>
              <a:rPr lang="sr-Latn-BA" dirty="0" smtClean="0"/>
              <a:t>azličitih</a:t>
            </a:r>
            <a:r>
              <a:rPr lang="en-US" dirty="0" smtClean="0"/>
              <a:t> </a:t>
            </a:r>
            <a:r>
              <a:rPr lang="sr-Latn-BA" dirty="0" smtClean="0"/>
              <a:t>grupa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2269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Načelo</a:t>
            </a:r>
            <a:r>
              <a:rPr lang="en-US" dirty="0"/>
              <a:t> tri </a:t>
            </a:r>
            <a:r>
              <a:rPr lang="sr-Latn-BA" dirty="0" smtClean="0"/>
              <a:t>nivoa</a:t>
            </a:r>
          </a:p>
          <a:p>
            <a:pPr marL="0" indent="0">
              <a:buNone/>
            </a:pPr>
            <a:r>
              <a:rPr lang="en-US" dirty="0"/>
              <a:t>Maria Montessori je </a:t>
            </a:r>
            <a:r>
              <a:rPr lang="en-US" dirty="0" err="1"/>
              <a:t>smatrala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se </a:t>
            </a:r>
            <a:r>
              <a:rPr lang="en-US" dirty="0" err="1"/>
              <a:t>djetetov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odvija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tri </a:t>
            </a:r>
            <a:r>
              <a:rPr lang="sr-Latn-BA" dirty="0" smtClean="0"/>
              <a:t>nivoa</a:t>
            </a:r>
            <a:r>
              <a:rPr lang="en-US" dirty="0" smtClean="0"/>
              <a:t>. </a:t>
            </a:r>
            <a:endParaRPr lang="sr-Latn-BA" dirty="0" smtClean="0"/>
          </a:p>
          <a:p>
            <a:pPr marL="0" indent="0">
              <a:buNone/>
            </a:pPr>
            <a:r>
              <a:rPr lang="en-US" dirty="0" smtClean="0"/>
              <a:t>U </a:t>
            </a:r>
            <a:r>
              <a:rPr lang="en-US" dirty="0" err="1"/>
              <a:t>prvom</a:t>
            </a:r>
            <a:r>
              <a:rPr lang="en-US" dirty="0"/>
              <a:t> </a:t>
            </a:r>
            <a:r>
              <a:rPr lang="en-US" dirty="0" err="1" smtClean="0"/>
              <a:t>dolazi</a:t>
            </a:r>
            <a:r>
              <a:rPr lang="en-US" dirty="0" smtClean="0"/>
              <a:t>  </a:t>
            </a:r>
            <a:r>
              <a:rPr lang="en-US" dirty="0"/>
              <a:t>do  </a:t>
            </a:r>
            <a:r>
              <a:rPr lang="en-US" dirty="0" err="1"/>
              <a:t>povezivanju</a:t>
            </a:r>
            <a:r>
              <a:rPr lang="en-US" dirty="0"/>
              <a:t>  </a:t>
            </a:r>
            <a:r>
              <a:rPr lang="en-US" dirty="0" err="1"/>
              <a:t>senzorne</a:t>
            </a:r>
            <a:r>
              <a:rPr lang="en-US" dirty="0"/>
              <a:t>  </a:t>
            </a:r>
            <a:r>
              <a:rPr lang="en-US" dirty="0" err="1"/>
              <a:t>percepcije</a:t>
            </a:r>
            <a:r>
              <a:rPr lang="en-US" dirty="0"/>
              <a:t>  </a:t>
            </a:r>
            <a:r>
              <a:rPr lang="en-US" dirty="0" smtClean="0"/>
              <a:t>s</a:t>
            </a:r>
            <a:r>
              <a:rPr lang="sr-Latn-BA" dirty="0" smtClean="0"/>
              <a:t>a</a:t>
            </a:r>
            <a:r>
              <a:rPr lang="en-US" dirty="0" smtClean="0"/>
              <a:t>  </a:t>
            </a:r>
            <a:r>
              <a:rPr lang="en-US" dirty="0" err="1"/>
              <a:t>imenom</a:t>
            </a:r>
            <a:r>
              <a:rPr lang="en-US" dirty="0"/>
              <a:t>,  u  </a:t>
            </a:r>
            <a:r>
              <a:rPr lang="en-US" dirty="0" err="1"/>
              <a:t>drugom</a:t>
            </a:r>
            <a:r>
              <a:rPr lang="en-US" dirty="0"/>
              <a:t>  </a:t>
            </a:r>
            <a:r>
              <a:rPr lang="sr-Latn-BA" dirty="0" smtClean="0"/>
              <a:t>nivou</a:t>
            </a:r>
            <a:r>
              <a:rPr lang="en-US" dirty="0" smtClean="0"/>
              <a:t>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err="1"/>
              <a:t>prepoznavanja</a:t>
            </a:r>
            <a:r>
              <a:rPr lang="en-US" dirty="0"/>
              <a:t> </a:t>
            </a:r>
            <a:r>
              <a:rPr lang="en-US" dirty="0" err="1"/>
              <a:t>predmeta</a:t>
            </a:r>
            <a:r>
              <a:rPr lang="en-US" dirty="0"/>
              <a:t> i </a:t>
            </a:r>
            <a:r>
              <a:rPr lang="en-US" dirty="0" err="1" smtClean="0"/>
              <a:t>na</a:t>
            </a:r>
            <a:r>
              <a:rPr lang="sr-Latn-BA" dirty="0" smtClean="0"/>
              <a:t> kraju</a:t>
            </a:r>
            <a:r>
              <a:rPr lang="en-US" dirty="0" smtClean="0"/>
              <a:t>, </a:t>
            </a:r>
            <a:r>
              <a:rPr lang="en-US" dirty="0"/>
              <a:t>u </a:t>
            </a:r>
            <a:r>
              <a:rPr lang="en-US" dirty="0" err="1"/>
              <a:t>trećem</a:t>
            </a:r>
            <a:r>
              <a:rPr lang="en-US" dirty="0"/>
              <a:t> </a:t>
            </a:r>
            <a:r>
              <a:rPr lang="sr-Latn-BA" dirty="0" smtClean="0"/>
              <a:t>nivou</a:t>
            </a:r>
            <a:r>
              <a:rPr lang="en-US" dirty="0" smtClean="0"/>
              <a:t> </a:t>
            </a:r>
            <a:r>
              <a:rPr lang="en-US" dirty="0" err="1"/>
              <a:t>dijete</a:t>
            </a:r>
            <a:r>
              <a:rPr lang="en-US" dirty="0"/>
              <a:t> </a:t>
            </a:r>
            <a:r>
              <a:rPr lang="en-US" dirty="0" err="1"/>
              <a:t>imenuje</a:t>
            </a:r>
            <a:r>
              <a:rPr lang="en-US" dirty="0"/>
              <a:t> </a:t>
            </a:r>
            <a:r>
              <a:rPr lang="en-US" dirty="0" err="1"/>
              <a:t>predmete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62146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Načelo</a:t>
            </a:r>
            <a:r>
              <a:rPr lang="en-US" dirty="0"/>
              <a:t> </a:t>
            </a:r>
            <a:r>
              <a:rPr lang="en-US" dirty="0" err="1"/>
              <a:t>ponavljanja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258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Načelo radnog instinkta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Maria Montessori je </a:t>
            </a:r>
            <a:r>
              <a:rPr lang="en-US" dirty="0" err="1"/>
              <a:t>smatrala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radni</a:t>
            </a:r>
            <a:r>
              <a:rPr lang="en-US" dirty="0"/>
              <a:t> </a:t>
            </a:r>
            <a:r>
              <a:rPr lang="en-US" dirty="0" err="1"/>
              <a:t>instinkt</a:t>
            </a:r>
            <a:r>
              <a:rPr lang="en-US" dirty="0"/>
              <a:t> </a:t>
            </a:r>
            <a:r>
              <a:rPr lang="en-US" dirty="0" err="1"/>
              <a:t>jača</a:t>
            </a:r>
            <a:r>
              <a:rPr lang="en-US" dirty="0"/>
              <a:t> u </a:t>
            </a:r>
            <a:r>
              <a:rPr lang="en-US" dirty="0" err="1"/>
              <a:t>adekvatnoj</a:t>
            </a:r>
            <a:r>
              <a:rPr lang="en-US" dirty="0"/>
              <a:t>,  </a:t>
            </a:r>
            <a:r>
              <a:rPr lang="en-US" dirty="0" err="1"/>
              <a:t>pripremljenoj</a:t>
            </a:r>
            <a:r>
              <a:rPr lang="en-US" dirty="0"/>
              <a:t> </a:t>
            </a:r>
            <a:r>
              <a:rPr lang="en-US" dirty="0" err="1"/>
              <a:t>okolini</a:t>
            </a:r>
            <a:r>
              <a:rPr lang="en-US" dirty="0"/>
              <a:t>, </a:t>
            </a:r>
            <a:r>
              <a:rPr lang="en-US" dirty="0" err="1"/>
              <a:t>disciplini</a:t>
            </a:r>
            <a:r>
              <a:rPr lang="en-US" dirty="0"/>
              <a:t> i </a:t>
            </a:r>
            <a:r>
              <a:rPr lang="en-US" dirty="0" err="1"/>
              <a:t>slobodnom</a:t>
            </a:r>
            <a:r>
              <a:rPr lang="en-US" dirty="0"/>
              <a:t> </a:t>
            </a:r>
            <a:r>
              <a:rPr lang="en-US" dirty="0" err="1"/>
              <a:t>izboru</a:t>
            </a:r>
            <a:r>
              <a:rPr lang="en-US" dirty="0"/>
              <a:t>. </a:t>
            </a:r>
            <a:endParaRPr lang="sr-Latn-BA" dirty="0" smtClean="0"/>
          </a:p>
          <a:p>
            <a:r>
              <a:rPr lang="en-US" dirty="0" err="1" smtClean="0"/>
              <a:t>Naglasak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stavljala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slobodan</a:t>
            </a:r>
            <a:r>
              <a:rPr lang="en-US" dirty="0"/>
              <a:t> rad </a:t>
            </a:r>
            <a:r>
              <a:rPr lang="en-US" dirty="0" err="1"/>
              <a:t>jer</a:t>
            </a:r>
            <a:r>
              <a:rPr lang="en-US" dirty="0"/>
              <a:t> on </a:t>
            </a:r>
            <a:r>
              <a:rPr lang="en-US" dirty="0" err="1"/>
              <a:t>vodi</a:t>
            </a:r>
            <a:r>
              <a:rPr lang="en-US" dirty="0"/>
              <a:t> </a:t>
            </a:r>
            <a:r>
              <a:rPr lang="en-US" dirty="0" err="1"/>
              <a:t>disciplini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dolazi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samog</a:t>
            </a:r>
            <a:r>
              <a:rPr lang="en-US" dirty="0"/>
              <a:t> </a:t>
            </a:r>
            <a:r>
              <a:rPr lang="en-US" dirty="0" err="1"/>
              <a:t>djeteta</a:t>
            </a:r>
            <a:r>
              <a:rPr lang="en-US" dirty="0"/>
              <a:t>. </a:t>
            </a:r>
            <a:endParaRPr lang="sr-Latn-BA" dirty="0" smtClean="0"/>
          </a:p>
          <a:p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slobodan</a:t>
            </a:r>
            <a:r>
              <a:rPr lang="en-US" dirty="0"/>
              <a:t> rad </a:t>
            </a:r>
            <a:r>
              <a:rPr lang="en-US" dirty="0" err="1"/>
              <a:t>potrebno</a:t>
            </a:r>
            <a:r>
              <a:rPr lang="en-US" dirty="0"/>
              <a:t> je </a:t>
            </a:r>
            <a:r>
              <a:rPr lang="en-US" dirty="0" err="1"/>
              <a:t>ispuniti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sr-Latn-BA" dirty="0" smtClean="0"/>
              <a:t>preuslov</a:t>
            </a:r>
            <a:r>
              <a:rPr lang="en-US" dirty="0" smtClean="0"/>
              <a:t>e</a:t>
            </a:r>
            <a:r>
              <a:rPr lang="en-US" dirty="0"/>
              <a:t>, a to </a:t>
            </a:r>
            <a:r>
              <a:rPr lang="en-US" dirty="0" err="1"/>
              <a:t>su</a:t>
            </a:r>
            <a:r>
              <a:rPr lang="en-US" dirty="0"/>
              <a:t> da </a:t>
            </a:r>
            <a:r>
              <a:rPr lang="en-US" dirty="0" err="1"/>
              <a:t>stručnjaci</a:t>
            </a:r>
            <a:r>
              <a:rPr lang="en-US" dirty="0"/>
              <a:t> </a:t>
            </a:r>
            <a:r>
              <a:rPr lang="en-US" dirty="0" err="1"/>
              <a:t>vode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o </a:t>
            </a:r>
            <a:r>
              <a:rPr lang="en-US" dirty="0" err="1"/>
              <a:t>razdobljima</a:t>
            </a:r>
            <a:r>
              <a:rPr lang="en-US" dirty="0"/>
              <a:t> </a:t>
            </a:r>
            <a:r>
              <a:rPr lang="en-US" dirty="0" err="1"/>
              <a:t>posebne</a:t>
            </a:r>
            <a:r>
              <a:rPr lang="en-US" dirty="0"/>
              <a:t>  </a:t>
            </a:r>
            <a:r>
              <a:rPr lang="en-US" dirty="0" err="1"/>
              <a:t>osjetljivosti</a:t>
            </a:r>
            <a:r>
              <a:rPr lang="en-US" dirty="0"/>
              <a:t> </a:t>
            </a:r>
            <a:r>
              <a:rPr lang="en-US" dirty="0" err="1"/>
              <a:t>djeteta</a:t>
            </a:r>
            <a:r>
              <a:rPr lang="en-US" dirty="0"/>
              <a:t>, da </a:t>
            </a:r>
            <a:r>
              <a:rPr lang="en-US" dirty="0" err="1"/>
              <a:t>materijali</a:t>
            </a:r>
            <a:r>
              <a:rPr lang="en-US" dirty="0"/>
              <a:t> i </a:t>
            </a:r>
            <a:r>
              <a:rPr lang="en-US" dirty="0" err="1" smtClean="0"/>
              <a:t>okolina</a:t>
            </a:r>
            <a:r>
              <a:rPr lang="en-US" dirty="0" smtClean="0"/>
              <a:t> </a:t>
            </a:r>
            <a:r>
              <a:rPr lang="en-US" dirty="0" err="1"/>
              <a:t>odgovaraju</a:t>
            </a:r>
            <a:r>
              <a:rPr lang="en-US" dirty="0"/>
              <a:t> </a:t>
            </a:r>
            <a:r>
              <a:rPr lang="en-US" dirty="0" err="1"/>
              <a:t>psihomotornom</a:t>
            </a:r>
            <a:r>
              <a:rPr lang="en-US" dirty="0"/>
              <a:t> </a:t>
            </a:r>
            <a:r>
              <a:rPr lang="en-US" dirty="0" err="1"/>
              <a:t>razvoju</a:t>
            </a:r>
            <a:r>
              <a:rPr lang="en-US" dirty="0"/>
              <a:t> </a:t>
            </a:r>
            <a:r>
              <a:rPr lang="en-US" dirty="0" err="1"/>
              <a:t>djece</a:t>
            </a:r>
            <a:r>
              <a:rPr lang="en-US" dirty="0"/>
              <a:t> u </a:t>
            </a:r>
            <a:r>
              <a:rPr lang="en-US" dirty="0" err="1"/>
              <a:t>grupi</a:t>
            </a:r>
            <a:r>
              <a:rPr lang="en-US" dirty="0"/>
              <a:t>. </a:t>
            </a:r>
            <a:endParaRPr lang="sr-Latn-BA" dirty="0" smtClean="0"/>
          </a:p>
          <a:p>
            <a:r>
              <a:rPr lang="en-US" dirty="0" err="1" smtClean="0"/>
              <a:t>Posebno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teži</a:t>
            </a:r>
            <a:r>
              <a:rPr lang="en-US" dirty="0"/>
              <a:t> </a:t>
            </a:r>
            <a:r>
              <a:rPr lang="en-US" dirty="0" err="1"/>
              <a:t>disciplini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se u </a:t>
            </a:r>
            <a:r>
              <a:rPr lang="sr-Latn-BA" dirty="0" smtClean="0"/>
              <a:t>h</a:t>
            </a:r>
            <a:r>
              <a:rPr lang="en-US" dirty="0" err="1" smtClean="0"/>
              <a:t>aosu</a:t>
            </a:r>
            <a:r>
              <a:rPr lang="sr-Latn-BA" dirty="0" smtClean="0"/>
              <a:t> </a:t>
            </a:r>
            <a:r>
              <a:rPr lang="en-US" dirty="0" err="1" smtClean="0"/>
              <a:t>gubi</a:t>
            </a:r>
            <a:r>
              <a:rPr lang="en-US" dirty="0" smtClean="0"/>
              <a:t> </a:t>
            </a:r>
            <a:r>
              <a:rPr lang="en-US" dirty="0" err="1"/>
              <a:t>volja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radom</a:t>
            </a:r>
            <a:r>
              <a:rPr lang="en-US" dirty="0"/>
              <a:t>, a </a:t>
            </a:r>
            <a:r>
              <a:rPr lang="en-US" dirty="0" err="1"/>
              <a:t>samim</a:t>
            </a:r>
            <a:r>
              <a:rPr lang="en-US" dirty="0"/>
              <a:t> time i </a:t>
            </a:r>
            <a:r>
              <a:rPr lang="en-US" dirty="0" err="1"/>
              <a:t>pozitivno</a:t>
            </a:r>
            <a:r>
              <a:rPr lang="en-US" dirty="0"/>
              <a:t> </a:t>
            </a:r>
            <a:r>
              <a:rPr lang="sr-Latn-BA" dirty="0" smtClean="0"/>
              <a:t>okruženje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grupi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113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Temelji rada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vi-VN" dirty="0" smtClean="0"/>
              <a:t>Za taj složen proces neophodan je (pr</a:t>
            </a:r>
            <a:r>
              <a:rPr lang="sr-Latn-BA" dirty="0" smtClean="0"/>
              <a:t>ij</a:t>
            </a:r>
            <a:r>
              <a:rPr lang="vi-VN" dirty="0" smtClean="0"/>
              <a:t>e svega) </a:t>
            </a:r>
            <a:r>
              <a:rPr lang="vi-VN" b="1" dirty="0" smtClean="0"/>
              <a:t>visok nivo koncentracije</a:t>
            </a:r>
            <a:r>
              <a:rPr lang="vi-VN" dirty="0" smtClean="0"/>
              <a:t>. To je suština “Montesori metode”.</a:t>
            </a:r>
            <a:endParaRPr lang="sr-Latn-BA" dirty="0" smtClean="0"/>
          </a:p>
          <a:p>
            <a:pPr>
              <a:buNone/>
            </a:pPr>
            <a:endParaRPr lang="vi-VN" dirty="0" smtClean="0"/>
          </a:p>
          <a:p>
            <a:r>
              <a:rPr lang="vi-VN" dirty="0" smtClean="0"/>
              <a:t>“</a:t>
            </a:r>
            <a:r>
              <a:rPr lang="vi-VN" i="1" dirty="0" smtClean="0"/>
              <a:t>Čov</a:t>
            </a:r>
            <a:r>
              <a:rPr lang="sr-Latn-BA" i="1" dirty="0" smtClean="0"/>
              <a:t>j</a:t>
            </a:r>
            <a:r>
              <a:rPr lang="vi-VN" i="1" dirty="0" smtClean="0"/>
              <a:t>ekova veličanstvenost se rađa njegovim dolaskom na sv</a:t>
            </a:r>
            <a:r>
              <a:rPr lang="sr-Latn-BA" i="1" dirty="0" smtClean="0"/>
              <a:t>ij</a:t>
            </a:r>
            <a:r>
              <a:rPr lang="vi-VN" i="1" dirty="0" smtClean="0"/>
              <a:t>et. Ako zaista težimo sv</a:t>
            </a:r>
            <a:r>
              <a:rPr lang="sr-Latn-BA" i="1" dirty="0" smtClean="0"/>
              <a:t>ij</a:t>
            </a:r>
            <a:r>
              <a:rPr lang="vi-VN" i="1" dirty="0" smtClean="0"/>
              <a:t>etloj budućnosti, onda cilj vaspitanja i obrazovanja treba da bude razvoj skrivenih, </a:t>
            </a:r>
            <a:r>
              <a:rPr lang="vi-VN" b="1" i="1" dirty="0" smtClean="0"/>
              <a:t>neznanih moći d</a:t>
            </a:r>
            <a:r>
              <a:rPr lang="sr-Latn-BA" b="1" i="1" dirty="0" smtClean="0"/>
              <a:t>j</a:t>
            </a:r>
            <a:r>
              <a:rPr lang="vi-VN" b="1" i="1" dirty="0" smtClean="0"/>
              <a:t>eteta</a:t>
            </a:r>
            <a:r>
              <a:rPr lang="vi-VN" i="1" dirty="0" smtClean="0"/>
              <a:t>. </a:t>
            </a:r>
            <a:endParaRPr lang="sr-Latn-BA" i="1" dirty="0" smtClean="0"/>
          </a:p>
          <a:p>
            <a:pPr>
              <a:buNone/>
            </a:pPr>
            <a:endParaRPr lang="sr-Latn-BA" i="1" dirty="0" smtClean="0"/>
          </a:p>
          <a:p>
            <a:r>
              <a:rPr lang="vi-VN" i="1" dirty="0" smtClean="0"/>
              <a:t>Ljudi još nisu spremni da oblikuju svoju sudbinu niti da kontrolišu događaje i upravljaju njima. Zato postaju njihove žrtve. Iako se uviđa da je obrazovanje jedno od najpogodnijih sredstava za razvoj čov</a:t>
            </a:r>
            <a:r>
              <a:rPr lang="sr-Latn-BA" i="1" dirty="0" smtClean="0"/>
              <a:t>j</a:t>
            </a:r>
            <a:r>
              <a:rPr lang="vi-VN" i="1" dirty="0" smtClean="0"/>
              <a:t>ečanstva, pod njim se i dalje podrazum</a:t>
            </a:r>
            <a:r>
              <a:rPr lang="sr-Latn-BA" i="1" dirty="0" smtClean="0"/>
              <a:t>ij</a:t>
            </a:r>
            <a:r>
              <a:rPr lang="vi-VN" i="1" dirty="0" smtClean="0"/>
              <a:t>eva samo obrazovanje uma zasnovano na zastar</a:t>
            </a:r>
            <a:r>
              <a:rPr lang="sr-Latn-BA" i="1" dirty="0" smtClean="0"/>
              <a:t>j</a:t>
            </a:r>
            <a:r>
              <a:rPr lang="vi-VN" i="1" dirty="0" smtClean="0"/>
              <a:t>elim idejama i bez nastojanja da se iz njih izvuku nove, vitalne mogućnosti.” </a:t>
            </a:r>
            <a:endParaRPr lang="vi-VN" dirty="0" smtClean="0"/>
          </a:p>
          <a:p>
            <a:pPr marL="0" indent="0">
              <a:buNone/>
            </a:pPr>
            <a:endParaRPr lang="vi-VN" dirty="0" smtClean="0"/>
          </a:p>
          <a:p>
            <a:endParaRPr lang="sr-Latn-B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b="1" dirty="0" smtClean="0">
                <a:solidFill>
                  <a:srgbClr val="00B050"/>
                </a:solidFill>
              </a:rPr>
              <a:t>Casa dei Bambini</a:t>
            </a:r>
            <a:br>
              <a:rPr lang="sr-Latn-BA" b="1" dirty="0" smtClean="0">
                <a:solidFill>
                  <a:srgbClr val="00B050"/>
                </a:solidFill>
              </a:rPr>
            </a:br>
            <a:r>
              <a:rPr lang="sr-Latn-BA" b="1" dirty="0" smtClean="0">
                <a:solidFill>
                  <a:srgbClr val="00B050"/>
                </a:solidFill>
              </a:rPr>
              <a:t>(Dječija kuća)</a:t>
            </a:r>
            <a:endParaRPr lang="sr-Latn-BA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vi-VN" dirty="0" smtClean="0"/>
              <a:t>U Rimu je 1907. godine (uz pomoć države) dr Montesori otvorila prvu </a:t>
            </a:r>
            <a:r>
              <a:rPr lang="vi-VN" b="1" i="1" dirty="0" smtClean="0"/>
              <a:t>D</a:t>
            </a:r>
            <a:r>
              <a:rPr lang="sr-Latn-BA" b="1" i="1" dirty="0" smtClean="0"/>
              <a:t>j</a:t>
            </a:r>
            <a:r>
              <a:rPr lang="vi-VN" b="1" i="1" dirty="0" smtClean="0"/>
              <a:t>ečiju kuću</a:t>
            </a:r>
            <a:r>
              <a:rPr lang="vi-VN" dirty="0" smtClean="0"/>
              <a:t> (</a:t>
            </a:r>
            <a:r>
              <a:rPr lang="vi-VN" i="1" dirty="0" smtClean="0"/>
              <a:t>Casa dei Bambini</a:t>
            </a:r>
            <a:r>
              <a:rPr lang="vi-VN" dirty="0" smtClean="0"/>
              <a:t>). Zbrinula je pedesetak siromašnih mališana uzrasta od tri do šest godina (d</a:t>
            </a:r>
            <a:r>
              <a:rPr lang="sr-Latn-BA" dirty="0" smtClean="0"/>
              <a:t>j</a:t>
            </a:r>
            <a:r>
              <a:rPr lang="vi-VN" dirty="0" smtClean="0"/>
              <a:t>eca sa ulica sirotinjske četvrti San Lorenzo, na periferiji Rima). Aktivnosti škole su za to vr</a:t>
            </a:r>
            <a:r>
              <a:rPr lang="sr-Latn-BA" dirty="0" smtClean="0"/>
              <a:t>ij</a:t>
            </a:r>
            <a:r>
              <a:rPr lang="vi-VN" dirty="0" smtClean="0"/>
              <a:t>eme bile neobične, kao i materijali koje je koristila.</a:t>
            </a:r>
          </a:p>
          <a:p>
            <a:r>
              <a:rPr lang="vi-VN" dirty="0" smtClean="0"/>
              <a:t>Mali stolovi i stolice (um</a:t>
            </a:r>
            <a:r>
              <a:rPr lang="sr-Latn-BA" dirty="0" smtClean="0"/>
              <a:t>j</a:t>
            </a:r>
            <a:r>
              <a:rPr lang="vi-VN" dirty="0" smtClean="0"/>
              <a:t>esto povezanih skamija), t</a:t>
            </a:r>
            <a:r>
              <a:rPr lang="sr-Latn-BA" dirty="0" smtClean="0"/>
              <a:t>j</a:t>
            </a:r>
            <a:r>
              <a:rPr lang="vi-VN" dirty="0" smtClean="0"/>
              <a:t>elesne v</a:t>
            </a:r>
            <a:r>
              <a:rPr lang="sr-Latn-BA" dirty="0" smtClean="0"/>
              <a:t>j</a:t>
            </a:r>
            <a:r>
              <a:rPr lang="vi-VN" dirty="0" smtClean="0"/>
              <a:t>ežbe, edukativne igre na tabli, pazl, a vaspitač je imao ulogu više nadzornika nego učitelja – bio je u pozadini, ne tako vidljiv. </a:t>
            </a:r>
            <a:endParaRPr lang="sr-Latn-BA" dirty="0" smtClean="0"/>
          </a:p>
          <a:p>
            <a:r>
              <a:rPr lang="vi-VN" dirty="0" smtClean="0"/>
              <a:t>Zadržavala je samo one materijale i aktivnosti koji su d</a:t>
            </a:r>
            <a:r>
              <a:rPr lang="sr-Latn-BA" dirty="0" smtClean="0"/>
              <a:t>j</a:t>
            </a:r>
            <a:r>
              <a:rPr lang="vi-VN" dirty="0" smtClean="0"/>
              <a:t>ecu zaista zanimali. D</a:t>
            </a:r>
            <a:r>
              <a:rPr lang="sr-Latn-BA" dirty="0" smtClean="0"/>
              <a:t>j</a:t>
            </a:r>
            <a:r>
              <a:rPr lang="vi-VN" dirty="0" smtClean="0"/>
              <a:t>eca su međusobno pomagala jedno drugom u savladavanju složenijih edukativnih igrica, bili su složni i mirni. </a:t>
            </a:r>
            <a:r>
              <a:rPr lang="vi-VN" b="1" dirty="0" smtClean="0"/>
              <a:t>Napredovala su nev</a:t>
            </a:r>
            <a:r>
              <a:rPr lang="sr-Latn-BA" b="1" dirty="0" smtClean="0"/>
              <a:t>j</a:t>
            </a:r>
            <a:r>
              <a:rPr lang="vi-VN" b="1" dirty="0" smtClean="0"/>
              <a:t>erovatnom brzinom</a:t>
            </a:r>
            <a:r>
              <a:rPr lang="vi-VN" dirty="0" smtClean="0"/>
              <a:t> – u učenju, ponašanju i u socijalnoj interakciji.</a:t>
            </a:r>
          </a:p>
          <a:p>
            <a:endParaRPr lang="sr-Latn-B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r>
              <a:rPr lang="sr-Latn-BA" dirty="0" smtClean="0"/>
              <a:t>Vijest o uspjehu njenog rada brzo se proširila, </a:t>
            </a:r>
            <a:r>
              <a:rPr lang="sr-Latn-BA" b="1" dirty="0" smtClean="0"/>
              <a:t>ljudi su dolazili iz cijelog svijeta da bi vidjeli tu “specijalnu vrstu učionice”</a:t>
            </a:r>
            <a:r>
              <a:rPr lang="sr-Latn-BA" dirty="0" smtClean="0"/>
              <a:t>. </a:t>
            </a:r>
          </a:p>
          <a:p>
            <a:r>
              <a:rPr lang="sr-Latn-BA" dirty="0" smtClean="0"/>
              <a:t>Srećna što je otkrila “</a:t>
            </a:r>
            <a:r>
              <a:rPr lang="sr-Latn-BA" i="1" dirty="0" smtClean="0"/>
              <a:t>nešto novo u sposobnosti učenja kod male djece</a:t>
            </a:r>
            <a:r>
              <a:rPr lang="sr-Latn-BA" dirty="0" smtClean="0"/>
              <a:t>“, Montesori je i sama bila zapanjena koliko su ta djeca napredovala. Država joj je izašla u susret i za godinu dana bilo je već 5 takvih neformalnih škola u Rimu.</a:t>
            </a:r>
            <a:endParaRPr lang="sr-Latn-B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BA" dirty="0" smtClean="0"/>
              <a:t>“</a:t>
            </a:r>
            <a:r>
              <a:rPr lang="sr-Latn-BA" i="1" dirty="0" smtClean="0"/>
              <a:t>Samo djetetov apsorbujući um ima moć izbavljenja i ujedinjenja čovečanstva. Ako ima pomoći i spasa, oni mogu doći samo od djeteta koje je tvorevina čoveka</a:t>
            </a:r>
            <a:r>
              <a:rPr lang="sr-Latn-BA" dirty="0" smtClean="0"/>
              <a:t>.”</a:t>
            </a:r>
          </a:p>
          <a:p>
            <a:r>
              <a:rPr lang="sr-Latn-BA" dirty="0" smtClean="0"/>
              <a:t>Ovom rečenicom </a:t>
            </a:r>
            <a:r>
              <a:rPr lang="sr-Latn-BA" b="1" u="sng" dirty="0" smtClean="0"/>
              <a:t>Marije Montesori</a:t>
            </a:r>
            <a:r>
              <a:rPr lang="sr-Latn-BA" dirty="0" smtClean="0"/>
              <a:t> započinjemo priču o tom nesvakidašnjem pedagogu i doktoru.</a:t>
            </a:r>
          </a:p>
          <a:p>
            <a:r>
              <a:rPr lang="sr-Latn-BA" dirty="0" smtClean="0"/>
              <a:t>Podsetimo se nekih edukativnih i naučnih metoda naučnice koja je cio život posvetila istraživanju </a:t>
            </a:r>
            <a:r>
              <a:rPr lang="sr-Latn-BA" b="1" i="1" dirty="0" smtClean="0"/>
              <a:t>značaja ranog razvoja u formiranju čoveka</a:t>
            </a:r>
            <a:r>
              <a:rPr lang="sr-Latn-BA" dirty="0" smtClean="0"/>
              <a:t>.</a:t>
            </a:r>
          </a:p>
          <a:p>
            <a:endParaRPr lang="sr-Latn-B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MM</a:t>
            </a:r>
            <a:endParaRPr lang="sr-Latn-B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dirty="0" smtClean="0"/>
              <a:t>Montesori je kroz rad sa djecom brzo shvatila da prirodni razvoj djece dolazi samo ako djeca provode vrijeme u okruženju koje podržava takav razvoj. </a:t>
            </a:r>
          </a:p>
          <a:p>
            <a:r>
              <a:rPr lang="sr-Latn-BA" b="1" dirty="0" smtClean="0"/>
              <a:t>U tom slučaju djeca imaju moć da sama sebe obrazuju</a:t>
            </a:r>
            <a:r>
              <a:rPr lang="sr-Latn-BA" dirty="0" smtClean="0"/>
              <a:t>. Kasnije je taj proces nazvala </a:t>
            </a:r>
            <a:r>
              <a:rPr lang="sr-Latn-BA" b="1" i="1" dirty="0" smtClean="0"/>
              <a:t>samo-obrazovanjem (auto-edukacijom)</a:t>
            </a:r>
            <a:r>
              <a:rPr lang="sr-Latn-BA" i="1" dirty="0" smtClean="0"/>
              <a:t>.</a:t>
            </a:r>
            <a:endParaRPr lang="sr-Latn-BA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BA" i="1" dirty="0" smtClean="0">
                <a:solidFill>
                  <a:srgbClr val="C00000"/>
                </a:solidFill>
              </a:rPr>
              <a:t>“Pretpostavimo da negjde postoji planeta bez škole i nastavnika, </a:t>
            </a:r>
            <a:r>
              <a:rPr lang="sr-Latn-BA" b="1" i="1" dirty="0" smtClean="0">
                <a:solidFill>
                  <a:srgbClr val="C00000"/>
                </a:solidFill>
              </a:rPr>
              <a:t>gdje nema učenja na silu</a:t>
            </a:r>
            <a:r>
              <a:rPr lang="sr-Latn-BA" i="1" dirty="0" smtClean="0">
                <a:solidFill>
                  <a:srgbClr val="C00000"/>
                </a:solidFill>
              </a:rPr>
              <a:t>, a ipak, stanovnici te planete žive zajedno, razgovaraju i – zamislite – </a:t>
            </a:r>
            <a:r>
              <a:rPr lang="sr-Latn-BA" b="1" i="1" dirty="0" smtClean="0">
                <a:solidFill>
                  <a:srgbClr val="C00000"/>
                </a:solidFill>
              </a:rPr>
              <a:t>nauče sve što im je za život potrebno! </a:t>
            </a:r>
          </a:p>
          <a:p>
            <a:r>
              <a:rPr lang="sr-Latn-BA" i="1" dirty="0" smtClean="0">
                <a:solidFill>
                  <a:srgbClr val="C00000"/>
                </a:solidFill>
              </a:rPr>
              <a:t>I da, pored toga, sve što nauče čuvaju  u svojim glava, zar ne biste pomislili da fantaziram? </a:t>
            </a:r>
          </a:p>
          <a:p>
            <a:r>
              <a:rPr lang="sr-Latn-BA" i="1" dirty="0" smtClean="0">
                <a:solidFill>
                  <a:srgbClr val="C00000"/>
                </a:solidFill>
              </a:rPr>
              <a:t>Upravo je to stvarnost, izgleda tako nestvarno, ali to je rezultat plodne mašte! To je djetetov način učenja. To je put koji ono sledi. </a:t>
            </a:r>
            <a:r>
              <a:rPr lang="sr-Latn-BA" b="1" i="1" dirty="0" smtClean="0">
                <a:solidFill>
                  <a:srgbClr val="C00000"/>
                </a:solidFill>
              </a:rPr>
              <a:t>Ono uči sve</a:t>
            </a:r>
            <a:r>
              <a:rPr lang="sr-Latn-BA" i="1" dirty="0" smtClean="0">
                <a:solidFill>
                  <a:srgbClr val="C00000"/>
                </a:solidFill>
              </a:rPr>
              <a:t>, </a:t>
            </a:r>
            <a:r>
              <a:rPr lang="sr-Latn-BA" b="1" i="1" dirty="0" smtClean="0">
                <a:solidFill>
                  <a:srgbClr val="C00000"/>
                </a:solidFill>
              </a:rPr>
              <a:t>neznajući da je to učenje</a:t>
            </a:r>
            <a:r>
              <a:rPr lang="sr-Latn-BA" i="1" dirty="0" smtClean="0">
                <a:solidFill>
                  <a:srgbClr val="C00000"/>
                </a:solidFill>
              </a:rPr>
              <a:t>, i na taj način uzima malo od nesvjesnog, malo od svjesnog, i korača stazama radosti i ljubavi.”</a:t>
            </a:r>
            <a:endParaRPr lang="sr-Latn-BA" dirty="0" smtClean="0">
              <a:solidFill>
                <a:srgbClr val="C00000"/>
              </a:solidFill>
            </a:endParaRPr>
          </a:p>
          <a:p>
            <a:endParaRPr lang="sr-Latn-BA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b="1" dirty="0" smtClean="0"/>
              <a:t>Erdkinder metoda</a:t>
            </a:r>
            <a:br>
              <a:rPr lang="sr-Latn-BA" b="1" dirty="0" smtClean="0"/>
            </a:b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BA" b="1" dirty="0" smtClean="0"/>
              <a:t>od 12 do 15 godina</a:t>
            </a:r>
            <a:endParaRPr lang="sr-Latn-BA" dirty="0" smtClean="0"/>
          </a:p>
          <a:p>
            <a:r>
              <a:rPr lang="sr-Latn-BA" dirty="0" smtClean="0"/>
              <a:t>Montesori program za </a:t>
            </a:r>
            <a:r>
              <a:rPr lang="sr-Latn-BA" b="1" i="1" dirty="0" smtClean="0"/>
              <a:t>mlade odrasle osobe </a:t>
            </a:r>
            <a:r>
              <a:rPr lang="sr-Latn-BA" dirty="0" smtClean="0"/>
              <a:t>(kako ih ona definiše) u dobi od dvanaest do petnaest godina je vrlo različit od tradicionalne škole.</a:t>
            </a:r>
          </a:p>
          <a:p>
            <a:r>
              <a:rPr lang="vi-VN" dirty="0" smtClean="0"/>
              <a:t>“Erdkinder metoda” se temelji na priznavanju </a:t>
            </a:r>
            <a:r>
              <a:rPr lang="vi-VN" i="1" dirty="0" smtClean="0"/>
              <a:t>posebnosti perioda adolescencije </a:t>
            </a:r>
            <a:r>
              <a:rPr lang="vi-VN" dirty="0" smtClean="0"/>
              <a:t>i fokusiranju </a:t>
            </a:r>
            <a:r>
              <a:rPr lang="vi-VN" i="1" dirty="0" smtClean="0"/>
              <a:t>na razum</a:t>
            </a:r>
            <a:r>
              <a:rPr lang="sr-Latn-BA" i="1" dirty="0" smtClean="0"/>
              <a:t>ij</a:t>
            </a:r>
            <a:r>
              <a:rPr lang="vi-VN" i="1" dirty="0" smtClean="0"/>
              <a:t>evanju ljudske povezanosti i međuzavisnoti s</a:t>
            </a:r>
            <a:r>
              <a:rPr lang="sr-Latn-BA" i="1" dirty="0" smtClean="0"/>
              <a:t>a</a:t>
            </a:r>
            <a:r>
              <a:rPr lang="vi-VN" i="1" dirty="0" smtClean="0"/>
              <a:t> prirodom</a:t>
            </a:r>
            <a:r>
              <a:rPr lang="vi-VN" dirty="0" smtClean="0"/>
              <a:t>.</a:t>
            </a:r>
            <a:endParaRPr lang="sr-Latn-BA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0000" lnSpcReduction="20000"/>
          </a:bodyPr>
          <a:lstStyle/>
          <a:p>
            <a:r>
              <a:rPr lang="vi-VN" b="1" dirty="0" smtClean="0"/>
              <a:t>Knjiga “Upijajući um”</a:t>
            </a:r>
            <a:endParaRPr lang="vi-VN" dirty="0" smtClean="0"/>
          </a:p>
          <a:p>
            <a:pPr marL="0" indent="0">
              <a:buNone/>
            </a:pPr>
            <a:r>
              <a:rPr lang="vi-VN" dirty="0" smtClean="0"/>
              <a:t> </a:t>
            </a:r>
          </a:p>
          <a:p>
            <a:r>
              <a:rPr lang="vi-VN" dirty="0" smtClean="0"/>
              <a:t>Knjigu “Upijajući um” (The Absorbent Mind) Montesori je napisala po povratku iz Indije i prvi put je izdala 1949. godine. Srpski prevod se pojavio tek 2003. (neverovatno i neopravdano zakašnjenje!) i sadrži idejnu osnovu celokupnog dela Marije Montesori koje je kod nas skoro sasvim nepoznato. Taj nedostatak idejnog toka savremene evropske kulture veoma je bitan za savremene metode u radu s decom i za savremene koncepte vaspitanja.</a:t>
            </a:r>
          </a:p>
          <a:p>
            <a:r>
              <a:rPr lang="vi-VN" dirty="0" smtClean="0"/>
              <a:t>Mi odrasli znanje stičemo posredstvom svoje inteligencije, a dete </a:t>
            </a:r>
            <a:r>
              <a:rPr lang="vi-VN" i="1" dirty="0" smtClean="0"/>
              <a:t>upija utiske</a:t>
            </a:r>
            <a:r>
              <a:rPr lang="vi-VN" dirty="0" smtClean="0"/>
              <a:t> u svoj mali um. Oni ga oblikuju i ovaploćuju se u njemu. Nama je to teško zamisliti, mi pamtimo jer imamo memoriju, malo dete je nema. Ono ne pamti stvari koje vidi, one postaju sastavni deo njegove duše. “</a:t>
            </a:r>
            <a:r>
              <a:rPr lang="vi-VN" b="1" i="1" dirty="0" smtClean="0"/>
              <a:t>Ono ugrađuje u sebe sve ono što njegovo oko vidi i uvo čuje</a:t>
            </a:r>
            <a:r>
              <a:rPr lang="vi-VN" dirty="0" smtClean="0"/>
              <a:t>“, kaže Montesori. </a:t>
            </a:r>
            <a:endParaRPr lang="sr-Latn-BA" dirty="0" smtClean="0"/>
          </a:p>
          <a:p>
            <a:r>
              <a:rPr lang="vi-VN" dirty="0" smtClean="0"/>
              <a:t>Ovaj </a:t>
            </a:r>
            <a:r>
              <a:rPr lang="vi-VN" dirty="0" smtClean="0"/>
              <a:t>poseban oblik memorije ima svoj naziv – “</a:t>
            </a:r>
            <a:r>
              <a:rPr lang="vi-VN" b="1" dirty="0" smtClean="0"/>
              <a:t>mneme</a:t>
            </a:r>
            <a:r>
              <a:rPr lang="vi-VN" dirty="0" smtClean="0"/>
              <a:t>“). </a:t>
            </a:r>
            <a:r>
              <a:rPr lang="vi-VN" dirty="0" smtClean="0"/>
              <a:t>D</a:t>
            </a:r>
            <a:r>
              <a:rPr lang="sr-Latn-BA" dirty="0" smtClean="0"/>
              <a:t>ij</a:t>
            </a:r>
            <a:r>
              <a:rPr lang="vi-VN" dirty="0" smtClean="0"/>
              <a:t>ete </a:t>
            </a:r>
            <a:r>
              <a:rPr lang="vi-VN" dirty="0" smtClean="0"/>
              <a:t>izgrađuje svoju memoriju, korak po korak.</a:t>
            </a:r>
          </a:p>
          <a:p>
            <a:endParaRPr lang="sr-Latn-BA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55000" lnSpcReduction="20000"/>
          </a:bodyPr>
          <a:lstStyle/>
          <a:p>
            <a:r>
              <a:rPr lang="vi-VN" b="1" dirty="0" smtClean="0"/>
              <a:t>Nebule</a:t>
            </a:r>
            <a:endParaRPr lang="vi-VN" dirty="0" smtClean="0"/>
          </a:p>
          <a:p>
            <a:r>
              <a:rPr lang="vi-VN" dirty="0" smtClean="0"/>
              <a:t>Kreativne energije koje </a:t>
            </a:r>
            <a:r>
              <a:rPr lang="vi-VN" dirty="0" smtClean="0"/>
              <a:t>d</a:t>
            </a:r>
            <a:r>
              <a:rPr lang="sr-Latn-BA" dirty="0" smtClean="0"/>
              <a:t>ij</a:t>
            </a:r>
            <a:r>
              <a:rPr lang="vi-VN" dirty="0" smtClean="0"/>
              <a:t>ete </a:t>
            </a:r>
            <a:r>
              <a:rPr lang="vi-VN" dirty="0" smtClean="0"/>
              <a:t>vode prema stvaralačkoj moći kroz upijanje utisaka iz okruženja, Marija Montesori opisno upoređuje sa </a:t>
            </a:r>
            <a:r>
              <a:rPr lang="vi-VN" b="1" dirty="0" smtClean="0"/>
              <a:t>nebulama</a:t>
            </a:r>
            <a:r>
              <a:rPr lang="vi-VN" dirty="0" smtClean="0"/>
              <a:t>. Kao što “</a:t>
            </a:r>
            <a:r>
              <a:rPr lang="vi-VN" i="1" dirty="0" smtClean="0"/>
              <a:t>iz zvezdanih nebula putem uzastopnih procesa nastaju zvezde</a:t>
            </a:r>
            <a:r>
              <a:rPr lang="vi-VN" dirty="0" smtClean="0"/>
              <a:t>“, tako iz jezičke nebule </a:t>
            </a:r>
            <a:r>
              <a:rPr lang="vi-VN" dirty="0" smtClean="0"/>
              <a:t>d</a:t>
            </a:r>
            <a:r>
              <a:rPr lang="sr-Latn-BA" dirty="0" smtClean="0"/>
              <a:t>ij</a:t>
            </a:r>
            <a:r>
              <a:rPr lang="vi-VN" dirty="0" smtClean="0"/>
              <a:t>ete </a:t>
            </a:r>
            <a:r>
              <a:rPr lang="vi-VN" dirty="0" smtClean="0"/>
              <a:t>dobija odgovarajuće podsticaje i uputstva kako da u sebi stvori maternji jezik. </a:t>
            </a:r>
            <a:endParaRPr lang="sr-Latn-BA" dirty="0" smtClean="0"/>
          </a:p>
          <a:p>
            <a:r>
              <a:rPr lang="vi-VN" dirty="0" smtClean="0"/>
              <a:t>Tu </a:t>
            </a:r>
            <a:r>
              <a:rPr lang="vi-VN" dirty="0" smtClean="0"/>
              <a:t>mogućnost – da izgradi jezik uz pomoć </a:t>
            </a:r>
            <a:r>
              <a:rPr lang="vi-VN" dirty="0" smtClean="0"/>
              <a:t>nesv</a:t>
            </a:r>
            <a:r>
              <a:rPr lang="sr-Latn-BA" dirty="0" smtClean="0"/>
              <a:t>j</a:t>
            </a:r>
            <a:r>
              <a:rPr lang="vi-VN" dirty="0" smtClean="0"/>
              <a:t>esne </a:t>
            </a:r>
            <a:r>
              <a:rPr lang="vi-VN" dirty="0" smtClean="0"/>
              <a:t>aktivnosti – ona naziva “</a:t>
            </a:r>
            <a:r>
              <a:rPr lang="vi-VN" b="1" dirty="0" smtClean="0"/>
              <a:t>jezičkom nebulom</a:t>
            </a:r>
            <a:r>
              <a:rPr lang="vi-VN" dirty="0" smtClean="0"/>
              <a:t>“. Ovo je samo jedan </a:t>
            </a:r>
            <a:r>
              <a:rPr lang="vi-VN" dirty="0" smtClean="0"/>
              <a:t>prim</a:t>
            </a:r>
            <a:r>
              <a:rPr lang="sr-Latn-BA" dirty="0" smtClean="0"/>
              <a:t>j</a:t>
            </a:r>
            <a:r>
              <a:rPr lang="vi-VN" dirty="0" smtClean="0"/>
              <a:t>er </a:t>
            </a:r>
            <a:r>
              <a:rPr lang="vi-VN" dirty="0" smtClean="0"/>
              <a:t>nebule koje </a:t>
            </a:r>
            <a:r>
              <a:rPr lang="vi-VN" dirty="0" smtClean="0"/>
              <a:t>d</a:t>
            </a:r>
            <a:r>
              <a:rPr lang="sr-Latn-BA" dirty="0" smtClean="0"/>
              <a:t>ij</a:t>
            </a:r>
            <a:r>
              <a:rPr lang="vi-VN" dirty="0" smtClean="0"/>
              <a:t>ete </a:t>
            </a:r>
            <a:r>
              <a:rPr lang="vi-VN" dirty="0" smtClean="0"/>
              <a:t>upija (a ima ih koliko i </a:t>
            </a:r>
            <a:r>
              <a:rPr lang="vi-VN" dirty="0" smtClean="0"/>
              <a:t>zv</a:t>
            </a:r>
            <a:r>
              <a:rPr lang="sr-Latn-BA" dirty="0" smtClean="0"/>
              <a:t>ij</a:t>
            </a:r>
            <a:r>
              <a:rPr lang="vi-VN" dirty="0" smtClean="0"/>
              <a:t>ezda </a:t>
            </a:r>
            <a:r>
              <a:rPr lang="vi-VN" dirty="0" smtClean="0"/>
              <a:t>na nebu).</a:t>
            </a:r>
          </a:p>
          <a:p>
            <a:r>
              <a:rPr lang="vi-VN" b="1" dirty="0" smtClean="0"/>
              <a:t>Čudo stvaranja i rani razvoj sasvim malog bića</a:t>
            </a:r>
            <a:endParaRPr lang="vi-VN" dirty="0" smtClean="0"/>
          </a:p>
          <a:p>
            <a:r>
              <a:rPr lang="vi-VN" dirty="0" smtClean="0"/>
              <a:t>Do detalja se u knjizi analizira čudo stvaranja – embrion, njegov složeni razvoj. Mnogo pažnje poklanja uticaju sredine na rani razvoj </a:t>
            </a:r>
            <a:r>
              <a:rPr lang="vi-VN" dirty="0" smtClean="0"/>
              <a:t>d</a:t>
            </a:r>
            <a:r>
              <a:rPr lang="sr-Latn-BA" dirty="0" smtClean="0"/>
              <a:t>j</a:t>
            </a:r>
            <a:r>
              <a:rPr lang="vi-VN" dirty="0" smtClean="0"/>
              <a:t>eteta</a:t>
            </a:r>
            <a:r>
              <a:rPr lang="vi-VN" dirty="0" smtClean="0"/>
              <a:t>, razvojne smetnje (radila je </a:t>
            </a:r>
            <a:r>
              <a:rPr lang="vi-VN" dirty="0" smtClean="0"/>
              <a:t>d</a:t>
            </a:r>
            <a:r>
              <a:rPr lang="sr-Latn-BA" dirty="0" smtClean="0"/>
              <a:t>j</a:t>
            </a:r>
            <a:r>
              <a:rPr lang="vi-VN" dirty="0" smtClean="0"/>
              <a:t>ecom </a:t>
            </a:r>
            <a:r>
              <a:rPr lang="vi-VN" dirty="0" smtClean="0"/>
              <a:t>sa mentalnim hendikepom od 1898. do 1900.), na jezik, pokret i socijalni momenat.</a:t>
            </a:r>
          </a:p>
          <a:p>
            <a:r>
              <a:rPr lang="vi-VN" b="1" dirty="0" smtClean="0"/>
              <a:t>Normalizacija</a:t>
            </a:r>
            <a:endParaRPr lang="vi-VN" dirty="0" smtClean="0"/>
          </a:p>
          <a:p>
            <a:r>
              <a:rPr lang="vi-VN" dirty="0" smtClean="0"/>
              <a:t>Najvažnije iskustvo koje je stekla u radu je postizanj</a:t>
            </a:r>
            <a:r>
              <a:rPr lang="vi-VN" i="1" dirty="0" smtClean="0"/>
              <a:t>e </a:t>
            </a:r>
            <a:r>
              <a:rPr lang="vi-VN" b="1" i="1" dirty="0" smtClean="0"/>
              <a:t>normalizacije kod </a:t>
            </a:r>
            <a:r>
              <a:rPr lang="vi-VN" b="1" i="1" dirty="0" smtClean="0"/>
              <a:t>d</a:t>
            </a:r>
            <a:r>
              <a:rPr lang="sr-Latn-BA" b="1" i="1" dirty="0" smtClean="0"/>
              <a:t>j</a:t>
            </a:r>
            <a:r>
              <a:rPr lang="vi-VN" b="1" i="1" dirty="0" smtClean="0"/>
              <a:t>eteta</a:t>
            </a:r>
            <a:r>
              <a:rPr lang="vi-VN" i="1" dirty="0" smtClean="0"/>
              <a:t>. </a:t>
            </a:r>
            <a:r>
              <a:rPr lang="vi-VN" dirty="0" smtClean="0"/>
              <a:t>Pojam koji je u pedagogiju uvela označava fenomen koji se rađa u </a:t>
            </a:r>
            <a:r>
              <a:rPr lang="vi-VN" dirty="0" smtClean="0"/>
              <a:t>d</a:t>
            </a:r>
            <a:r>
              <a:rPr lang="sr-Latn-BA" dirty="0" smtClean="0"/>
              <a:t>j</a:t>
            </a:r>
            <a:r>
              <a:rPr lang="vi-VN" dirty="0" smtClean="0"/>
              <a:t>etetu </a:t>
            </a:r>
            <a:r>
              <a:rPr lang="vi-VN" dirty="0" smtClean="0"/>
              <a:t>onda kada se ono duboko, </a:t>
            </a:r>
            <a:r>
              <a:rPr lang="vi-VN" dirty="0" smtClean="0"/>
              <a:t>c</a:t>
            </a:r>
            <a:r>
              <a:rPr lang="sr-Latn-BA" dirty="0" smtClean="0"/>
              <a:t>ij</a:t>
            </a:r>
            <a:r>
              <a:rPr lang="vi-VN" dirty="0" smtClean="0"/>
              <a:t>elom </a:t>
            </a:r>
            <a:r>
              <a:rPr lang="vi-VN" dirty="0" smtClean="0"/>
              <a:t>svojom ličnošću koncentriše na aktivnost koje samo izabralo. “</a:t>
            </a:r>
            <a:r>
              <a:rPr lang="vi-VN" b="1" i="1" dirty="0" smtClean="0"/>
              <a:t>U takvog </a:t>
            </a:r>
            <a:r>
              <a:rPr lang="vi-VN" b="1" i="1" dirty="0" smtClean="0"/>
              <a:t>d</a:t>
            </a:r>
            <a:r>
              <a:rPr lang="sr-Latn-BA" b="1" i="1" dirty="0" smtClean="0"/>
              <a:t>j</a:t>
            </a:r>
            <a:r>
              <a:rPr lang="vi-VN" b="1" i="1" dirty="0" smtClean="0"/>
              <a:t>eteta </a:t>
            </a:r>
            <a:r>
              <a:rPr lang="vi-VN" b="1" i="1" dirty="0" smtClean="0"/>
              <a:t>iščezava </a:t>
            </a:r>
            <a:r>
              <a:rPr lang="vi-VN" b="1" i="1" dirty="0" smtClean="0">
                <a:hlinkClick r:id="rId2"/>
              </a:rPr>
              <a:t>karakterni poremećaj</a:t>
            </a:r>
            <a:r>
              <a:rPr lang="vi-VN" b="1" i="1" dirty="0" smtClean="0"/>
              <a:t> i </a:t>
            </a:r>
            <a:r>
              <a:rPr lang="vi-VN" b="1" i="1" dirty="0" smtClean="0"/>
              <a:t>neprim</a:t>
            </a:r>
            <a:r>
              <a:rPr lang="sr-Latn-BA" b="1" i="1" dirty="0" smtClean="0"/>
              <a:t>j</a:t>
            </a:r>
            <a:r>
              <a:rPr lang="vi-VN" b="1" i="1" dirty="0" smtClean="0"/>
              <a:t>ereno </a:t>
            </a:r>
            <a:r>
              <a:rPr lang="vi-VN" b="1" i="1" dirty="0" smtClean="0"/>
              <a:t>ponašanje, ono postaje smireno i zadovoljno</a:t>
            </a:r>
            <a:r>
              <a:rPr lang="vi-VN" dirty="0" smtClean="0"/>
              <a:t>“, piše Montesori.</a:t>
            </a:r>
          </a:p>
          <a:p>
            <a:endParaRPr lang="sr-Latn-BA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0000" lnSpcReduction="20000"/>
          </a:bodyPr>
          <a:lstStyle/>
          <a:p>
            <a:r>
              <a:rPr lang="vi-VN" b="1" dirty="0" smtClean="0"/>
              <a:t>Tri nivoa poslušnosti</a:t>
            </a:r>
            <a:endParaRPr lang="vi-VN" dirty="0" smtClean="0"/>
          </a:p>
          <a:p>
            <a:r>
              <a:rPr lang="vi-VN" dirty="0" smtClean="0"/>
              <a:t>Montesori smatra da su volja i poslušnost </a:t>
            </a:r>
            <a:r>
              <a:rPr lang="vi-VN" dirty="0" smtClean="0"/>
              <a:t>d</a:t>
            </a:r>
            <a:r>
              <a:rPr lang="sr-Latn-BA" dirty="0" smtClean="0"/>
              <a:t>ij</a:t>
            </a:r>
            <a:r>
              <a:rPr lang="vi-VN" dirty="0" smtClean="0"/>
              <a:t>elovi </a:t>
            </a:r>
            <a:r>
              <a:rPr lang="vi-VN" dirty="0" smtClean="0"/>
              <a:t>istog fenomena i da </a:t>
            </a:r>
            <a:r>
              <a:rPr lang="vi-VN" dirty="0" smtClean="0"/>
              <a:t>d</a:t>
            </a:r>
            <a:r>
              <a:rPr lang="sr-Latn-BA" dirty="0" smtClean="0"/>
              <a:t>ij</a:t>
            </a:r>
            <a:r>
              <a:rPr lang="vi-VN" dirty="0" smtClean="0"/>
              <a:t>ete pos</a:t>
            </a:r>
            <a:r>
              <a:rPr lang="sr-Latn-BA" dirty="0" smtClean="0"/>
              <a:t>j</a:t>
            </a:r>
            <a:r>
              <a:rPr lang="vi-VN" dirty="0" smtClean="0"/>
              <a:t>eduje </a:t>
            </a:r>
            <a:r>
              <a:rPr lang="vi-VN" dirty="0" smtClean="0"/>
              <a:t>urođenu motivaciju za sopstvenim samoizgrađivanjem. Prirodni razvoj poslušnosti ima tri stadijuma.</a:t>
            </a:r>
          </a:p>
          <a:p>
            <a:r>
              <a:rPr lang="vi-VN" i="1" dirty="0" smtClean="0"/>
              <a:t>U prvom stadijumu</a:t>
            </a:r>
            <a:r>
              <a:rPr lang="vi-VN" dirty="0" smtClean="0"/>
              <a:t> </a:t>
            </a:r>
            <a:r>
              <a:rPr lang="vi-VN" dirty="0" smtClean="0"/>
              <a:t>d</a:t>
            </a:r>
            <a:r>
              <a:rPr lang="sr-Latn-BA" dirty="0" smtClean="0"/>
              <a:t>ij</a:t>
            </a:r>
            <a:r>
              <a:rPr lang="vi-VN" dirty="0" smtClean="0"/>
              <a:t>ete </a:t>
            </a:r>
            <a:r>
              <a:rPr lang="vi-VN" dirty="0" smtClean="0"/>
              <a:t>sluša samo povremeno, ne </a:t>
            </a:r>
            <a:r>
              <a:rPr lang="vi-VN" dirty="0" smtClean="0"/>
              <a:t>uv</a:t>
            </a:r>
            <a:r>
              <a:rPr lang="sr-Latn-BA" dirty="0" smtClean="0"/>
              <a:t>ij</a:t>
            </a:r>
            <a:r>
              <a:rPr lang="vi-VN" dirty="0" smtClean="0"/>
              <a:t>ek</a:t>
            </a:r>
            <a:r>
              <a:rPr lang="vi-VN" dirty="0" smtClean="0"/>
              <a:t>. Poslušnost </a:t>
            </a:r>
            <a:r>
              <a:rPr lang="vi-VN" dirty="0" smtClean="0"/>
              <a:t>d</a:t>
            </a:r>
            <a:r>
              <a:rPr lang="sr-Latn-BA" dirty="0" smtClean="0"/>
              <a:t>j</a:t>
            </a:r>
            <a:r>
              <a:rPr lang="vi-VN" dirty="0" smtClean="0"/>
              <a:t>eteta </a:t>
            </a:r>
            <a:r>
              <a:rPr lang="vi-VN" dirty="0" smtClean="0"/>
              <a:t>u ovom razvoju zavisi prevashodno od razvoja njegovih sposobnosti. Poslušnost i neposlušnost idu ruku podruku.</a:t>
            </a:r>
          </a:p>
          <a:p>
            <a:r>
              <a:rPr lang="vi-VN" i="1" dirty="0" smtClean="0"/>
              <a:t>Drugi stepen</a:t>
            </a:r>
            <a:r>
              <a:rPr lang="vi-VN" dirty="0" smtClean="0"/>
              <a:t> </a:t>
            </a:r>
            <a:r>
              <a:rPr lang="vi-VN" dirty="0" smtClean="0"/>
              <a:t>d</a:t>
            </a:r>
            <a:r>
              <a:rPr lang="sr-Latn-BA" dirty="0" smtClean="0"/>
              <a:t>ij</a:t>
            </a:r>
            <a:r>
              <a:rPr lang="vi-VN" dirty="0" smtClean="0"/>
              <a:t>ete </a:t>
            </a:r>
            <a:r>
              <a:rPr lang="vi-VN" dirty="0" smtClean="0"/>
              <a:t>dostiže onda kada mu pođe za rukom da se povinuje </a:t>
            </a:r>
            <a:r>
              <a:rPr lang="vi-VN" dirty="0" smtClean="0"/>
              <a:t>zaht</a:t>
            </a:r>
            <a:r>
              <a:rPr lang="sr-Latn-BA" dirty="0" smtClean="0"/>
              <a:t>j</a:t>
            </a:r>
            <a:r>
              <a:rPr lang="vi-VN" dirty="0" smtClean="0"/>
              <a:t>evima </a:t>
            </a:r>
            <a:r>
              <a:rPr lang="vi-VN" dirty="0" smtClean="0"/>
              <a:t>svaki put. Njegove sposobnosti su se učvrstile pa njima može upravljati svojom voljom, ali i da utiče na drugo </a:t>
            </a:r>
            <a:r>
              <a:rPr lang="vi-VN" dirty="0" smtClean="0"/>
              <a:t>d</a:t>
            </a:r>
            <a:r>
              <a:rPr lang="sr-Latn-BA" dirty="0" smtClean="0"/>
              <a:t>ij</a:t>
            </a:r>
            <a:r>
              <a:rPr lang="vi-VN" dirty="0" smtClean="0"/>
              <a:t>ete</a:t>
            </a:r>
            <a:r>
              <a:rPr lang="vi-VN" dirty="0" smtClean="0"/>
              <a:t>.</a:t>
            </a:r>
          </a:p>
          <a:p>
            <a:r>
              <a:rPr lang="vi-VN" i="1" dirty="0" smtClean="0"/>
              <a:t>Treći stepen</a:t>
            </a:r>
            <a:r>
              <a:rPr lang="vi-VN" dirty="0" smtClean="0"/>
              <a:t> poslušnosti je onaj u kom se </a:t>
            </a:r>
            <a:r>
              <a:rPr lang="vi-VN" dirty="0" smtClean="0"/>
              <a:t>d</a:t>
            </a:r>
            <a:r>
              <a:rPr lang="sr-Latn-BA" dirty="0" smtClean="0"/>
              <a:t>ij</a:t>
            </a:r>
            <a:r>
              <a:rPr lang="vi-VN" dirty="0" smtClean="0"/>
              <a:t>ete </a:t>
            </a:r>
            <a:r>
              <a:rPr lang="vi-VN" dirty="0" smtClean="0"/>
              <a:t>pokorava spremnošću, kao da je nestrpljivo da nešto učini. Gotovost da se posluša </a:t>
            </a:r>
            <a:r>
              <a:rPr lang="vi-VN" dirty="0" smtClean="0"/>
              <a:t>usm</a:t>
            </a:r>
            <a:r>
              <a:rPr lang="sr-Latn-BA" dirty="0" smtClean="0"/>
              <a:t>j</a:t>
            </a:r>
            <a:r>
              <a:rPr lang="vi-VN" dirty="0" smtClean="0"/>
              <a:t>erena </a:t>
            </a:r>
            <a:r>
              <a:rPr lang="vi-VN" dirty="0" smtClean="0"/>
              <a:t>je ka nekoj ličnosti, obično prema vaspitačici. </a:t>
            </a:r>
            <a:r>
              <a:rPr lang="vi-VN" dirty="0" smtClean="0"/>
              <a:t>D</a:t>
            </a:r>
            <a:r>
              <a:rPr lang="sr-Latn-BA" dirty="0" smtClean="0"/>
              <a:t>ij</a:t>
            </a:r>
            <a:r>
              <a:rPr lang="vi-VN" dirty="0" smtClean="0"/>
              <a:t>ete </a:t>
            </a:r>
            <a:r>
              <a:rPr lang="vi-VN" dirty="0" smtClean="0"/>
              <a:t>postaje nestrpljivo u želji da posluša, to mu pričinjava radost.</a:t>
            </a:r>
          </a:p>
          <a:p>
            <a:endParaRPr lang="sr-Latn-BA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47500" lnSpcReduction="20000"/>
          </a:bodyPr>
          <a:lstStyle/>
          <a:p>
            <a:r>
              <a:rPr lang="vi-VN" b="1" dirty="0" smtClean="0"/>
              <a:t>Karakteri</a:t>
            </a:r>
            <a:endParaRPr lang="sr-Latn-BA" b="1" dirty="0" smtClean="0"/>
          </a:p>
          <a:p>
            <a:endParaRPr lang="sr-Latn-BA" b="1" dirty="0"/>
          </a:p>
          <a:p>
            <a:pPr marL="0" indent="0">
              <a:buNone/>
            </a:pPr>
            <a:endParaRPr lang="vi-VN" dirty="0" smtClean="0"/>
          </a:p>
          <a:p>
            <a:r>
              <a:rPr lang="vi-VN" b="1" dirty="0" smtClean="0"/>
              <a:t>Marija Montesori se ne slaže sa pokušajima definisanja karaktera</a:t>
            </a:r>
            <a:r>
              <a:rPr lang="vi-VN" dirty="0" smtClean="0"/>
              <a:t> Teofrasta, Frojda, Junga jer oni polaze od odraslog </a:t>
            </a:r>
            <a:r>
              <a:rPr lang="vi-VN" dirty="0" smtClean="0"/>
              <a:t>čov</a:t>
            </a:r>
            <a:r>
              <a:rPr lang="sr-Latn-BA" dirty="0" smtClean="0"/>
              <a:t>j</a:t>
            </a:r>
            <a:r>
              <a:rPr lang="vi-VN" dirty="0" smtClean="0"/>
              <a:t>eka</a:t>
            </a:r>
            <a:r>
              <a:rPr lang="vi-VN" dirty="0" smtClean="0"/>
              <a:t>. Ona ima drugi pristup: </a:t>
            </a:r>
            <a:r>
              <a:rPr lang="vi-VN" i="1" dirty="0" smtClean="0"/>
              <a:t>karakter izjednačava sa ponašanjem.</a:t>
            </a:r>
            <a:endParaRPr lang="vi-VN" dirty="0" smtClean="0"/>
          </a:p>
          <a:p>
            <a:r>
              <a:rPr lang="vi-VN" dirty="0" smtClean="0"/>
              <a:t>S obzirom da se bavila </a:t>
            </a:r>
            <a:r>
              <a:rPr lang="vi-VN" dirty="0" smtClean="0"/>
              <a:t>d</a:t>
            </a:r>
            <a:r>
              <a:rPr lang="sr-Latn-BA" dirty="0" smtClean="0"/>
              <a:t>j</a:t>
            </a:r>
            <a:r>
              <a:rPr lang="vi-VN" dirty="0" smtClean="0"/>
              <a:t>ečjim </a:t>
            </a:r>
            <a:r>
              <a:rPr lang="vi-VN" dirty="0" smtClean="0"/>
              <a:t>razvojem, od rođenja do rane adolescencije, posmatra tri perioda </a:t>
            </a:r>
            <a:r>
              <a:rPr lang="vi-VN" i="1" dirty="0" smtClean="0"/>
              <a:t>kao ključna u formiranju karaktera</a:t>
            </a:r>
            <a:r>
              <a:rPr lang="vi-VN" dirty="0" smtClean="0"/>
              <a:t>:</a:t>
            </a:r>
          </a:p>
          <a:p>
            <a:r>
              <a:rPr lang="vi-VN" dirty="0" smtClean="0"/>
              <a:t>*  do 6 godina – </a:t>
            </a:r>
            <a:r>
              <a:rPr lang="vi-VN" dirty="0" smtClean="0"/>
              <a:t>vr</a:t>
            </a:r>
            <a:r>
              <a:rPr lang="sr-Latn-BA" dirty="0" smtClean="0"/>
              <a:t>ij</a:t>
            </a:r>
            <a:r>
              <a:rPr lang="vi-VN" dirty="0" smtClean="0"/>
              <a:t>eme </a:t>
            </a:r>
            <a:r>
              <a:rPr lang="vi-VN" dirty="0" smtClean="0"/>
              <a:t>stvaranja (</a:t>
            </a:r>
            <a:r>
              <a:rPr lang="vi-VN" dirty="0" smtClean="0"/>
              <a:t>d</a:t>
            </a:r>
            <a:r>
              <a:rPr lang="sr-Latn-BA" dirty="0" smtClean="0"/>
              <a:t>ij</a:t>
            </a:r>
            <a:r>
              <a:rPr lang="vi-VN" dirty="0" smtClean="0"/>
              <a:t>ete </a:t>
            </a:r>
            <a:r>
              <a:rPr lang="vi-VN" dirty="0" smtClean="0"/>
              <a:t>ne zna razliku između dobra i zla, ima svoju prirodu, stvaraju se temelji karaktera). Ovo je period kada po aktuelnom školsko obrazovnim sistemu </a:t>
            </a:r>
            <a:r>
              <a:rPr lang="vi-VN" dirty="0" smtClean="0"/>
              <a:t>d</a:t>
            </a:r>
            <a:r>
              <a:rPr lang="sr-Latn-BA" dirty="0" smtClean="0"/>
              <a:t>j</a:t>
            </a:r>
            <a:r>
              <a:rPr lang="vi-VN" dirty="0" smtClean="0"/>
              <a:t>eca </a:t>
            </a:r>
            <a:r>
              <a:rPr lang="vi-VN" dirty="0" smtClean="0"/>
              <a:t>idu u </a:t>
            </a:r>
            <a:r>
              <a:rPr lang="vi-VN" b="1" dirty="0" smtClean="0">
                <a:hlinkClick r:id="rId2"/>
              </a:rPr>
              <a:t>vrtić</a:t>
            </a:r>
            <a:r>
              <a:rPr lang="vi-VN" dirty="0" smtClean="0"/>
              <a:t>. Takođe ovaj period čine neuravnotežene energije i intenzivnog napora kod </a:t>
            </a:r>
            <a:r>
              <a:rPr lang="vi-VN" dirty="0" smtClean="0"/>
              <a:t>d</a:t>
            </a:r>
            <a:r>
              <a:rPr lang="sr-Latn-BA" dirty="0" smtClean="0"/>
              <a:t>j</a:t>
            </a:r>
            <a:r>
              <a:rPr lang="vi-VN" dirty="0" smtClean="0"/>
              <a:t>eteta</a:t>
            </a:r>
            <a:r>
              <a:rPr lang="vi-VN" dirty="0" smtClean="0"/>
              <a:t>; ono je tek od šeste godine života prilagođeno vremenu i sredini kojoj pripada, sposobno da </a:t>
            </a:r>
            <a:r>
              <a:rPr lang="vi-VN" dirty="0" smtClean="0"/>
              <a:t>razum</a:t>
            </a:r>
            <a:r>
              <a:rPr lang="sr-Latn-BA" dirty="0" smtClean="0"/>
              <a:t>ij</a:t>
            </a:r>
            <a:r>
              <a:rPr lang="vi-VN" dirty="0" smtClean="0"/>
              <a:t>e </a:t>
            </a:r>
            <a:r>
              <a:rPr lang="vi-VN" dirty="0" smtClean="0"/>
              <a:t>i rasuđuje.</a:t>
            </a:r>
          </a:p>
          <a:p>
            <a:r>
              <a:rPr lang="vi-VN" dirty="0" smtClean="0"/>
              <a:t>*  od 6 do 12 godina – </a:t>
            </a:r>
            <a:r>
              <a:rPr lang="vi-VN" dirty="0" smtClean="0"/>
              <a:t>d</a:t>
            </a:r>
            <a:r>
              <a:rPr lang="sr-Latn-BA" dirty="0" smtClean="0"/>
              <a:t>ij</a:t>
            </a:r>
            <a:r>
              <a:rPr lang="vi-VN" dirty="0" smtClean="0"/>
              <a:t>ete </a:t>
            </a:r>
            <a:r>
              <a:rPr lang="vi-VN" dirty="0" smtClean="0"/>
              <a:t>postaje </a:t>
            </a:r>
            <a:r>
              <a:rPr lang="vi-VN" dirty="0" smtClean="0"/>
              <a:t>sv</a:t>
            </a:r>
            <a:r>
              <a:rPr lang="sr-Latn-BA" dirty="0" smtClean="0"/>
              <a:t>j</a:t>
            </a:r>
            <a:r>
              <a:rPr lang="vi-VN" dirty="0" smtClean="0"/>
              <a:t>esno </a:t>
            </a:r>
            <a:r>
              <a:rPr lang="vi-VN" dirty="0" smtClean="0"/>
              <a:t>ispravnog i pogrešnog (kod sebe, ali i kod drugih ljudi) i oblikuje moralnu </a:t>
            </a:r>
            <a:r>
              <a:rPr lang="vi-VN" dirty="0" smtClean="0"/>
              <a:t>sv</a:t>
            </a:r>
            <a:r>
              <a:rPr lang="sr-Latn-BA" dirty="0" smtClean="0"/>
              <a:t>ij</a:t>
            </a:r>
            <a:r>
              <a:rPr lang="vi-VN" dirty="0" smtClean="0"/>
              <a:t>est </a:t>
            </a:r>
            <a:r>
              <a:rPr lang="vi-VN" dirty="0" smtClean="0"/>
              <a:t>koja kasnije dovodi do razvoja socijalne svesti;</a:t>
            </a:r>
          </a:p>
          <a:p>
            <a:r>
              <a:rPr lang="vi-VN" dirty="0" smtClean="0"/>
              <a:t>*  od 12 do18 godina – rađa se osećanje ljubavi prema državi, pripadnost naciji i postavljaju temelji za zreli period odrasle jedinke, posebnog karaktera, potpuno spremne za korelaciju sa drugim karakterima.</a:t>
            </a:r>
          </a:p>
          <a:p>
            <a:r>
              <a:rPr lang="vi-VN" dirty="0" smtClean="0"/>
              <a:t>U odnosu na ovu </a:t>
            </a:r>
            <a:r>
              <a:rPr lang="vi-VN" dirty="0" smtClean="0"/>
              <a:t>pod</a:t>
            </a:r>
            <a:r>
              <a:rPr lang="sr-Latn-BA" dirty="0" smtClean="0"/>
              <a:t>j</a:t>
            </a:r>
            <a:r>
              <a:rPr lang="vi-VN" dirty="0" smtClean="0"/>
              <a:t>elu</a:t>
            </a:r>
            <a:r>
              <a:rPr lang="vi-VN" dirty="0" smtClean="0"/>
              <a:t>, izgradila je sistem ponašanja, inteligencije, napredovanja i formiranja karaktera. “</a:t>
            </a:r>
            <a:r>
              <a:rPr lang="vi-VN" b="1" i="1" dirty="0" smtClean="0"/>
              <a:t>D</a:t>
            </a:r>
            <a:r>
              <a:rPr lang="sr-Latn-BA" b="1" i="1" dirty="0" smtClean="0"/>
              <a:t>j</a:t>
            </a:r>
            <a:r>
              <a:rPr lang="vi-VN" b="1" i="1" dirty="0" smtClean="0"/>
              <a:t>etetu </a:t>
            </a:r>
            <a:r>
              <a:rPr lang="vi-VN" b="1" i="1" dirty="0" smtClean="0"/>
              <a:t>nije potrebno ni pretiti ni laskati; samo mu treba obezbediti normalne uslove za život. Poremećaji karaktera tada nestaju sami od sebe</a:t>
            </a:r>
            <a:r>
              <a:rPr lang="vi-VN" dirty="0" smtClean="0"/>
              <a:t>“.</a:t>
            </a:r>
          </a:p>
          <a:p>
            <a:r>
              <a:rPr lang="sr-Latn-BA" dirty="0" smtClean="0"/>
              <a:t>Danas širom sveta mnoge škole svoj rad zasnivaju na </a:t>
            </a:r>
            <a:r>
              <a:rPr lang="sr-Latn-BA" b="1" i="1" dirty="0" smtClean="0"/>
              <a:t>metodi Montesori</a:t>
            </a:r>
            <a:r>
              <a:rPr lang="sr-Latn-BA" dirty="0" smtClean="0"/>
              <a:t>. Sin Marije Montesori je 1961. osnovao </a:t>
            </a:r>
            <a:r>
              <a:rPr lang="sr-Latn-BA" b="1" i="1" dirty="0" smtClean="0">
                <a:hlinkClick r:id="rId3"/>
              </a:rPr>
              <a:t>Institut Marije Montesori</a:t>
            </a:r>
            <a:r>
              <a:rPr lang="sr-Latn-BA" i="1" dirty="0" smtClean="0"/>
              <a:t> – </a:t>
            </a:r>
            <a:r>
              <a:rPr lang="sr-Latn-BA" dirty="0" smtClean="0"/>
              <a:t> kao svojevrsni legat koji nastavlja </a:t>
            </a:r>
            <a:r>
              <a:rPr lang="sr-Latn-BA" dirty="0" smtClean="0"/>
              <a:t>lijepu </a:t>
            </a:r>
            <a:r>
              <a:rPr lang="sr-Latn-BA" dirty="0" smtClean="0"/>
              <a:t>tradiciju vaspitanja i obrazovanja neponovljive Marije Montesori.</a:t>
            </a:r>
            <a:endParaRPr lang="sr-Latn-B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Život i rad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vi-VN" b="1" dirty="0" smtClean="0"/>
              <a:t>Marija Montesori</a:t>
            </a:r>
            <a:r>
              <a:rPr lang="vi-VN" dirty="0" smtClean="0"/>
              <a:t> (1870-1952) se pojavila u italijanskom obrazovanju kada je sistem školstva bio otuđen od savremenog društvenog života. </a:t>
            </a:r>
            <a:endParaRPr lang="sr-Latn-BA" dirty="0" smtClean="0"/>
          </a:p>
          <a:p>
            <a:r>
              <a:rPr lang="vi-VN" dirty="0" smtClean="0"/>
              <a:t>Nažalost, taj se sistem i danas u državnim školskim sistemima nije mnogo promenio. Svojim delovanjem Montesori je usp</a:t>
            </a:r>
            <a:r>
              <a:rPr lang="sr-Latn-BA" dirty="0" smtClean="0"/>
              <a:t>j</a:t>
            </a:r>
            <a:r>
              <a:rPr lang="vi-VN" dirty="0" smtClean="0"/>
              <a:t>ela da otelotvori osnovno </a:t>
            </a:r>
            <a:r>
              <a:rPr lang="vi-VN" b="1" dirty="0" smtClean="0"/>
              <a:t>polazište savremene pedagogije</a:t>
            </a:r>
            <a:r>
              <a:rPr lang="vi-VN" dirty="0" smtClean="0"/>
              <a:t> – ne treba da poučavamo d</a:t>
            </a:r>
            <a:r>
              <a:rPr lang="sr-Latn-BA" dirty="0" smtClean="0"/>
              <a:t>j</a:t>
            </a:r>
            <a:r>
              <a:rPr lang="vi-VN" dirty="0" smtClean="0"/>
              <a:t>ečiji um “</a:t>
            </a:r>
            <a:r>
              <a:rPr lang="vi-VN" b="1" i="1" dirty="0" smtClean="0"/>
              <a:t>već da mu pomognemo da se sam razvije.</a:t>
            </a:r>
            <a:r>
              <a:rPr lang="vi-VN" dirty="0" smtClean="0"/>
              <a:t>”</a:t>
            </a:r>
            <a:endParaRPr lang="sr-Latn-B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...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dirty="0" smtClean="0"/>
              <a:t>Mariju su od djetinjstva krasile sjajne osobine: bila je vrijedna, pametna, voljela da pomaže drugoj djeci, saosjećajna.</a:t>
            </a:r>
          </a:p>
          <a:p>
            <a:r>
              <a:rPr lang="sr-Latn-BA" dirty="0" smtClean="0"/>
              <a:t>Ostala je takva cijelog života. Interesovale su je inženjerske tehnologije i matematika što je odvelo na Tehnički Institut sa četrnaest godina. Kasnije je privukla biologija, što je definitivno odvelo do medicine.</a:t>
            </a:r>
          </a:p>
          <a:p>
            <a:endParaRPr lang="sr-Latn-B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 lnSpcReduction="20000"/>
          </a:bodyPr>
          <a:lstStyle/>
          <a:p>
            <a:r>
              <a:rPr lang="sr-Latn-BA" dirty="0" smtClean="0"/>
              <a:t>Takva odluka je bila veoma hrabra za jednu ženu (tadašnje društvo nije blagonaklono gledalo na obrazovanje žena). </a:t>
            </a:r>
          </a:p>
          <a:p>
            <a:r>
              <a:rPr lang="sr-Latn-BA" b="1" dirty="0" smtClean="0"/>
              <a:t>Postala je asistent na psihijatriji</a:t>
            </a:r>
            <a:r>
              <a:rPr lang="sr-Latn-BA" dirty="0" smtClean="0"/>
              <a:t> na Univerzitetu u Rimu 1896. godine. </a:t>
            </a:r>
          </a:p>
          <a:p>
            <a:r>
              <a:rPr lang="sr-Latn-BA" dirty="0" smtClean="0"/>
              <a:t>Nastavila je da radi, isprva sa djecom sa invaliditetom, a kasnije (koristeći svoje nove edukativne metode) i sa zdravom decom. </a:t>
            </a:r>
          </a:p>
          <a:p>
            <a:r>
              <a:rPr lang="sr-Latn-BA" dirty="0" smtClean="0"/>
              <a:t>Jedna je od prvih žena u Italiji koja je postala doktor medicine. Tokom Drugog svjetskog rata je, kao protivnik fašizma, pobjegla u Indiju gde je nastavila sa teorijskim i praktičnim radom i pokrenula program “Obrazovanje za mir”</a:t>
            </a:r>
            <a:r>
              <a:rPr lang="sr-Latn-BA" i="1" dirty="0" smtClean="0"/>
              <a:t>.</a:t>
            </a:r>
            <a:endParaRPr lang="sr-Latn-B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r>
              <a:rPr lang="sr-Latn-BA" dirty="0" smtClean="0"/>
              <a:t>Pojava Marije Montesori je veoma značajna, kako za pedagogiju, tako i za oblast mentalnog zdravlja djece. Svojim djelom je postavila temelje savremenoj pedagogiji koju je definisao </a:t>
            </a:r>
            <a:r>
              <a:rPr lang="sr-Latn-BA" b="1" dirty="0" smtClean="0"/>
              <a:t>Komenski</a:t>
            </a:r>
            <a:r>
              <a:rPr lang="sr-Latn-BA" dirty="0" smtClean="0"/>
              <a:t>, tvorac ideje o savremenom školstvu (još u XVII vijeku):</a:t>
            </a:r>
          </a:p>
          <a:p>
            <a:r>
              <a:rPr lang="sr-Latn-BA" dirty="0" smtClean="0"/>
              <a:t>“</a:t>
            </a:r>
            <a:r>
              <a:rPr lang="sr-Latn-BA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 školama se ne smije tražiti od djece ono za šta još nisu dorasla, što ne mogu, niti ono šta djeca, sa kojom pedagog radi, ne žele</a:t>
            </a:r>
            <a:r>
              <a:rPr lang="sr-Latn-BA" i="1" dirty="0" smtClean="0"/>
              <a:t>.”</a:t>
            </a:r>
            <a:endParaRPr lang="sr-Latn-BA" dirty="0" smtClean="0"/>
          </a:p>
          <a:p>
            <a:endParaRPr lang="sr-Latn-B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Djela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dirty="0" smtClean="0"/>
              <a:t>Napisala je preko 50 knjiga i priručnika na temu obrazovanja i vaspitanja djece.</a:t>
            </a:r>
          </a:p>
          <a:p>
            <a:r>
              <a:rPr lang="sr-Latn-BA" dirty="0" smtClean="0"/>
              <a:t>Neke od njih su:</a:t>
            </a:r>
          </a:p>
          <a:p>
            <a:r>
              <a:rPr lang="sr-Latn-BA" dirty="0" smtClean="0"/>
              <a:t>“</a:t>
            </a:r>
            <a:r>
              <a:rPr lang="sr-Latn-BA" b="1" dirty="0" smtClean="0"/>
              <a:t>Upijajući um</a:t>
            </a:r>
            <a:r>
              <a:rPr lang="sr-Latn-BA" dirty="0" smtClean="0"/>
              <a:t>” (The Absorbent Mind),</a:t>
            </a:r>
          </a:p>
          <a:p>
            <a:r>
              <a:rPr lang="sr-Latn-BA" dirty="0" smtClean="0"/>
              <a:t>“</a:t>
            </a:r>
            <a:r>
              <a:rPr lang="sr-Latn-BA" b="1" dirty="0" smtClean="0"/>
              <a:t>Tajna djetinjstva</a:t>
            </a:r>
            <a:r>
              <a:rPr lang="sr-Latn-BA" dirty="0" smtClean="0"/>
              <a:t>” (The Secret of Childhood),</a:t>
            </a:r>
          </a:p>
          <a:p>
            <a:r>
              <a:rPr lang="sr-Latn-BA" dirty="0" smtClean="0"/>
              <a:t>“</a:t>
            </a:r>
            <a:r>
              <a:rPr lang="sr-Latn-BA" b="1" dirty="0" smtClean="0"/>
              <a:t>Otkriće djeteta</a:t>
            </a:r>
            <a:r>
              <a:rPr lang="sr-Latn-BA" dirty="0" smtClean="0"/>
              <a:t>” (The Discovery of the Child),</a:t>
            </a:r>
          </a:p>
          <a:p>
            <a:r>
              <a:rPr lang="sr-Latn-BA" dirty="0" smtClean="0"/>
              <a:t>“</a:t>
            </a:r>
            <a:r>
              <a:rPr lang="sr-Latn-BA" b="1" dirty="0" smtClean="0"/>
              <a:t>Obrazovanje i mir</a:t>
            </a:r>
            <a:r>
              <a:rPr lang="sr-Latn-BA" dirty="0" smtClean="0"/>
              <a:t>” (Education and Peace) i druge.</a:t>
            </a:r>
          </a:p>
          <a:p>
            <a:endParaRPr lang="sr-Latn-B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b="1" dirty="0" smtClean="0"/>
              <a:t>Istraživanja ranog perioda </a:t>
            </a:r>
            <a:br>
              <a:rPr lang="sr-Latn-BA" b="1" dirty="0" smtClean="0"/>
            </a:b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dirty="0" smtClean="0"/>
              <a:t>Dijete je otac čovjeka, ali veliki rad stoji iza toga.</a:t>
            </a:r>
          </a:p>
          <a:p>
            <a:r>
              <a:rPr lang="sr-Latn-BA" dirty="0" smtClean="0">
                <a:solidFill>
                  <a:srgbClr val="FF0000"/>
                </a:solidFill>
              </a:rPr>
              <a:t>“</a:t>
            </a:r>
            <a:r>
              <a:rPr lang="sr-Latn-BA" i="1" dirty="0" smtClean="0">
                <a:solidFill>
                  <a:srgbClr val="FF0000"/>
                </a:solidFill>
              </a:rPr>
              <a:t>Neprekidan rad  počinje od djetetovih ranih dana izbora, preko njegovog praktičnog rada i brige o drugima i okolini. Tako raste u čovjeka koji je superioran u svakom smislu, ne samo akademski, već emocionalno i duhovno.</a:t>
            </a:r>
            <a:r>
              <a:rPr lang="sr-Latn-BA" dirty="0" smtClean="0">
                <a:solidFill>
                  <a:srgbClr val="FF0000"/>
                </a:solidFill>
              </a:rPr>
              <a:t>“</a:t>
            </a:r>
          </a:p>
          <a:p>
            <a:endParaRPr lang="sr-Latn-B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/>
              <a:t>O</a:t>
            </a:r>
            <a:r>
              <a:rPr lang="sr-Latn-BA" dirty="0" smtClean="0"/>
              <a:t>snove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Pedagogija</a:t>
            </a:r>
            <a:r>
              <a:rPr lang="en-US" dirty="0"/>
              <a:t>  </a:t>
            </a:r>
            <a:r>
              <a:rPr lang="en-US" dirty="0" smtClean="0"/>
              <a:t>Mari</a:t>
            </a:r>
            <a:r>
              <a:rPr lang="sr-Latn-BA" dirty="0" smtClean="0"/>
              <a:t>j</a:t>
            </a:r>
            <a:r>
              <a:rPr lang="en-US" dirty="0" smtClean="0"/>
              <a:t>e  </a:t>
            </a:r>
            <a:r>
              <a:rPr lang="en-US" dirty="0"/>
              <a:t>Montessori  </a:t>
            </a:r>
            <a:r>
              <a:rPr lang="en-US" dirty="0" err="1"/>
              <a:t>temelji</a:t>
            </a:r>
            <a:r>
              <a:rPr lang="en-US" dirty="0"/>
              <a:t>  se  </a:t>
            </a:r>
            <a:r>
              <a:rPr lang="en-US" dirty="0" err="1"/>
              <a:t>na</a:t>
            </a:r>
            <a:r>
              <a:rPr lang="en-US" dirty="0"/>
              <a:t>  </a:t>
            </a:r>
            <a:r>
              <a:rPr lang="sr-Latn-BA" dirty="0" smtClean="0"/>
              <a:t>naučnom</a:t>
            </a:r>
            <a:r>
              <a:rPr lang="en-US" dirty="0" smtClean="0"/>
              <a:t>  </a:t>
            </a:r>
            <a:r>
              <a:rPr lang="en-US" dirty="0" err="1" smtClean="0"/>
              <a:t>po</a:t>
            </a:r>
            <a:r>
              <a:rPr lang="sr-Latn-BA" dirty="0" smtClean="0"/>
              <a:t>s</a:t>
            </a:r>
            <a:r>
              <a:rPr lang="en-US" dirty="0" err="1" smtClean="0"/>
              <a:t>matranju</a:t>
            </a:r>
            <a:r>
              <a:rPr lang="en-US" dirty="0" smtClean="0"/>
              <a:t>  </a:t>
            </a:r>
            <a:r>
              <a:rPr lang="en-US" dirty="0" err="1"/>
              <a:t>spontanog</a:t>
            </a:r>
            <a:r>
              <a:rPr lang="en-US" dirty="0"/>
              <a:t> </a:t>
            </a:r>
            <a:r>
              <a:rPr lang="en-US" dirty="0" err="1"/>
              <a:t>učenja</a:t>
            </a:r>
            <a:r>
              <a:rPr lang="en-US" dirty="0"/>
              <a:t> </a:t>
            </a:r>
            <a:r>
              <a:rPr lang="en-US" dirty="0" err="1"/>
              <a:t>djece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po</a:t>
            </a:r>
            <a:r>
              <a:rPr lang="sr-Latn-BA" dirty="0" smtClean="0"/>
              <a:t>dst</a:t>
            </a:r>
            <a:r>
              <a:rPr lang="en-US" dirty="0" err="1" smtClean="0"/>
              <a:t>icanju</a:t>
            </a:r>
            <a:r>
              <a:rPr lang="en-US" dirty="0" smtClean="0"/>
              <a:t> </a:t>
            </a:r>
            <a:r>
              <a:rPr lang="en-US" dirty="0" err="1"/>
              <a:t>vlastitog</a:t>
            </a:r>
            <a:r>
              <a:rPr lang="en-US" dirty="0"/>
              <a:t> </a:t>
            </a:r>
            <a:r>
              <a:rPr lang="en-US" dirty="0" err="1"/>
              <a:t>djelovanja</a:t>
            </a:r>
            <a:r>
              <a:rPr lang="en-US" dirty="0"/>
              <a:t> </a:t>
            </a:r>
            <a:r>
              <a:rPr lang="en-US" dirty="0" err="1"/>
              <a:t>djeteta</a:t>
            </a:r>
            <a:r>
              <a:rPr lang="en-US" dirty="0"/>
              <a:t> i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samostalnosti</a:t>
            </a:r>
            <a:r>
              <a:rPr lang="en-US" dirty="0"/>
              <a:t> </a:t>
            </a:r>
            <a:r>
              <a:rPr lang="en-US" dirty="0" err="1" smtClean="0"/>
              <a:t>te</a:t>
            </a:r>
            <a:r>
              <a:rPr lang="sr-Latn-BA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poštovanju</a:t>
            </a:r>
            <a:r>
              <a:rPr lang="en-US" dirty="0"/>
              <a:t> </a:t>
            </a:r>
            <a:r>
              <a:rPr lang="en-US" dirty="0" err="1"/>
              <a:t>djetetove</a:t>
            </a:r>
            <a:r>
              <a:rPr lang="en-US" dirty="0"/>
              <a:t> </a:t>
            </a:r>
            <a:r>
              <a:rPr lang="sr-Latn-BA" dirty="0" smtClean="0"/>
              <a:t>ličnosti</a:t>
            </a:r>
            <a:r>
              <a:rPr lang="en-US" dirty="0" smtClean="0"/>
              <a:t>.</a:t>
            </a:r>
            <a:endParaRPr lang="sr-Latn-BA" dirty="0" smtClean="0"/>
          </a:p>
          <a:p>
            <a:r>
              <a:rPr lang="en-US" dirty="0" smtClean="0"/>
              <a:t>U </a:t>
            </a:r>
            <a:r>
              <a:rPr lang="en-US" dirty="0" err="1"/>
              <a:t>središtu</a:t>
            </a:r>
            <a:r>
              <a:rPr lang="en-US" dirty="0"/>
              <a:t> Montessori </a:t>
            </a:r>
            <a:r>
              <a:rPr lang="en-US" dirty="0" err="1"/>
              <a:t>pedagogije</a:t>
            </a:r>
            <a:r>
              <a:rPr lang="en-US" dirty="0"/>
              <a:t> je </a:t>
            </a:r>
            <a:r>
              <a:rPr lang="en-US" dirty="0" err="1"/>
              <a:t>dijete</a:t>
            </a:r>
            <a:r>
              <a:rPr lang="en-US" dirty="0"/>
              <a:t>.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gleda</a:t>
            </a:r>
            <a:r>
              <a:rPr lang="en-US" dirty="0"/>
              <a:t> i </a:t>
            </a:r>
            <a:r>
              <a:rPr lang="en-US" dirty="0" err="1" smtClean="0"/>
              <a:t>poštuje</a:t>
            </a:r>
            <a:r>
              <a:rPr lang="sr-Latn-BA" dirty="0" smtClean="0"/>
              <a:t> </a:t>
            </a:r>
            <a:r>
              <a:rPr lang="en-US" dirty="0" err="1" smtClean="0"/>
              <a:t>dijete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njegovoj</a:t>
            </a:r>
            <a:r>
              <a:rPr lang="en-US" dirty="0"/>
              <a:t> </a:t>
            </a:r>
            <a:r>
              <a:rPr lang="en-US" dirty="0" err="1"/>
              <a:t>cjelovitosti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1423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1822</Words>
  <Application>Microsoft Office PowerPoint</Application>
  <PresentationFormat>On-screen Show (4:3)</PresentationFormat>
  <Paragraphs>106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Koncepcija Marije Montesori</vt:lpstr>
      <vt:lpstr>MM</vt:lpstr>
      <vt:lpstr>Život i rad</vt:lpstr>
      <vt:lpstr>...</vt:lpstr>
      <vt:lpstr>PowerPoint Presentation</vt:lpstr>
      <vt:lpstr>PowerPoint Presentation</vt:lpstr>
      <vt:lpstr>Djela</vt:lpstr>
      <vt:lpstr>Istraživanja ranog perioda  </vt:lpstr>
      <vt:lpstr>Osnove</vt:lpstr>
      <vt:lpstr>PowerPoint Presentation</vt:lpstr>
      <vt:lpstr>PowerPoint Presentation</vt:lpstr>
      <vt:lpstr>PowerPoint Presentation</vt:lpstr>
      <vt:lpstr>Načela Montesori pedagogije</vt:lpstr>
      <vt:lpstr>...</vt:lpstr>
      <vt:lpstr>PowerPoint Presentation</vt:lpstr>
      <vt:lpstr>Načelo radnog instinkta</vt:lpstr>
      <vt:lpstr>Temelji rada</vt:lpstr>
      <vt:lpstr>Casa dei Bambini (Dječija kuća)</vt:lpstr>
      <vt:lpstr>PowerPoint Presentation</vt:lpstr>
      <vt:lpstr>PowerPoint Presentation</vt:lpstr>
      <vt:lpstr>PowerPoint Presentation</vt:lpstr>
      <vt:lpstr>Erdkinder metoda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Koncepcija Marije Montesori</dc:title>
  <dc:creator>VladoSimeunovic</dc:creator>
  <cp:lastModifiedBy>vlado</cp:lastModifiedBy>
  <cp:revision>36</cp:revision>
  <dcterms:created xsi:type="dcterms:W3CDTF">2019-12-16T08:54:43Z</dcterms:created>
  <dcterms:modified xsi:type="dcterms:W3CDTF">2019-12-16T19:06:37Z</dcterms:modified>
</cp:coreProperties>
</file>