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Default Extension="png" ContentType="image/png"/>
  <Override PartName="/ppt/diagrams/drawing3.xml" ContentType="application/vnd.ms-office.drawingml.diagramDrawing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1" r:id="rId5"/>
    <p:sldId id="262" r:id="rId6"/>
    <p:sldId id="268" r:id="rId7"/>
    <p:sldId id="269" r:id="rId8"/>
    <p:sldId id="270" r:id="rId9"/>
    <p:sldId id="271" r:id="rId10"/>
    <p:sldId id="272" r:id="rId11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1F1E8B4-1A47-4529-A46A-E1FAF2F62104}" type="doc">
      <dgm:prSet loTypeId="urn:microsoft.com/office/officeart/2005/8/layout/vList2" loCatId="list" qsTypeId="urn:microsoft.com/office/officeart/2005/8/quickstyle/simple1" qsCatId="simple" csTypeId="urn:microsoft.com/office/officeart/2005/8/colors/colorful1#1" csCatId="colorful"/>
      <dgm:spPr/>
      <dgm:t>
        <a:bodyPr/>
        <a:lstStyle/>
        <a:p>
          <a:endParaRPr lang="en-US"/>
        </a:p>
      </dgm:t>
    </dgm:pt>
    <dgm:pt modelId="{9AC13496-EC79-4FCA-93EF-5C8CFADD87C5}">
      <dgm:prSet/>
      <dgm:spPr/>
      <dgm:t>
        <a:bodyPr/>
        <a:lstStyle/>
        <a:p>
          <a:pPr rtl="0"/>
          <a:r>
            <a:rPr lang="sr-Latn-BA" smtClean="0"/>
            <a:t>U Te Whāriki djecu doživljava kao samopouzdana i kompetentna bića od njihovog rođenja. </a:t>
          </a:r>
          <a:endParaRPr lang="en-US"/>
        </a:p>
      </dgm:t>
    </dgm:pt>
    <dgm:pt modelId="{695948E2-E0BF-4A30-A085-F67B1020BBF1}" type="parTrans" cxnId="{00AF5D30-62E1-4215-B370-078E4EDFE94A}">
      <dgm:prSet/>
      <dgm:spPr/>
      <dgm:t>
        <a:bodyPr/>
        <a:lstStyle/>
        <a:p>
          <a:endParaRPr lang="en-US"/>
        </a:p>
      </dgm:t>
    </dgm:pt>
    <dgm:pt modelId="{5563ACA9-7C47-4ADE-A12B-6EC9ECEB5D99}" type="sibTrans" cxnId="{00AF5D30-62E1-4215-B370-078E4EDFE94A}">
      <dgm:prSet/>
      <dgm:spPr/>
      <dgm:t>
        <a:bodyPr/>
        <a:lstStyle/>
        <a:p>
          <a:endParaRPr lang="en-US"/>
        </a:p>
      </dgm:t>
    </dgm:pt>
    <dgm:pt modelId="{973926D1-4FDE-4438-9828-2AAC2CA5651C}">
      <dgm:prSet/>
      <dgm:spPr/>
      <dgm:t>
        <a:bodyPr/>
        <a:lstStyle/>
        <a:p>
          <a:pPr rtl="0"/>
          <a:r>
            <a:rPr lang="sr-Latn-BA" smtClean="0"/>
            <a:t>Oni djecu uče da se uključe u smislene interakcije sa ljudima, mjestima i stvarima u procesu koji se nastavlja tokom njihovog životnog vijeka.</a:t>
          </a:r>
          <a:endParaRPr lang="en-US"/>
        </a:p>
      </dgm:t>
    </dgm:pt>
    <dgm:pt modelId="{8ECB0515-C34B-4C07-B4C6-A2E8CF96C5F1}" type="parTrans" cxnId="{FCEE7F48-B7BF-4962-BE17-7C611D6DA152}">
      <dgm:prSet/>
      <dgm:spPr/>
      <dgm:t>
        <a:bodyPr/>
        <a:lstStyle/>
        <a:p>
          <a:endParaRPr lang="en-US"/>
        </a:p>
      </dgm:t>
    </dgm:pt>
    <dgm:pt modelId="{24B8218A-99D6-4D1C-BD93-037D42FBF7DA}" type="sibTrans" cxnId="{FCEE7F48-B7BF-4962-BE17-7C611D6DA152}">
      <dgm:prSet/>
      <dgm:spPr/>
      <dgm:t>
        <a:bodyPr/>
        <a:lstStyle/>
        <a:p>
          <a:endParaRPr lang="en-US"/>
        </a:p>
      </dgm:t>
    </dgm:pt>
    <dgm:pt modelId="{FCCAD128-0D73-40DD-9AE8-52A32BDCDED9}">
      <dgm:prSet/>
      <dgm:spPr/>
      <dgm:t>
        <a:bodyPr/>
        <a:lstStyle/>
        <a:p>
          <a:pPr rtl="0"/>
          <a:r>
            <a:rPr lang="sr-Latn-BA" smtClean="0"/>
            <a:t>Ovaj nastavni plan i program predviđa da sva djeca imaju prava na zaštitu, zdravlje i dobrobit.</a:t>
          </a:r>
          <a:endParaRPr lang="en-US"/>
        </a:p>
      </dgm:t>
    </dgm:pt>
    <dgm:pt modelId="{15B9F5EC-C9C3-4D5B-80D0-6BB096EBDBC2}" type="parTrans" cxnId="{02C8AB81-1530-4431-8996-B6A5015AB51F}">
      <dgm:prSet/>
      <dgm:spPr/>
      <dgm:t>
        <a:bodyPr/>
        <a:lstStyle/>
        <a:p>
          <a:endParaRPr lang="en-US"/>
        </a:p>
      </dgm:t>
    </dgm:pt>
    <dgm:pt modelId="{9C7782E1-C200-447E-8326-FFC6CA303A91}" type="sibTrans" cxnId="{02C8AB81-1530-4431-8996-B6A5015AB51F}">
      <dgm:prSet/>
      <dgm:spPr/>
      <dgm:t>
        <a:bodyPr/>
        <a:lstStyle/>
        <a:p>
          <a:endParaRPr lang="en-US"/>
        </a:p>
      </dgm:t>
    </dgm:pt>
    <dgm:pt modelId="{CCD8C67A-FDBC-41D6-9CD9-6261C90FE02B}">
      <dgm:prSet/>
      <dgm:spPr/>
      <dgm:t>
        <a:bodyPr/>
        <a:lstStyle/>
        <a:p>
          <a:pPr rtl="0"/>
          <a:r>
            <a:rPr lang="sr-Latn-BA" smtClean="0"/>
            <a:t>Svima se pružaju jednake šanse za učenje bez obzira na  jezik, kulturu i identitet.  </a:t>
          </a:r>
          <a:br>
            <a:rPr lang="sr-Latn-BA" smtClean="0"/>
          </a:br>
          <a:r>
            <a:rPr lang="sr-Latn-BA" smtClean="0"/>
            <a:t> </a:t>
          </a:r>
          <a:endParaRPr lang="en-US"/>
        </a:p>
      </dgm:t>
    </dgm:pt>
    <dgm:pt modelId="{88FDC15B-E025-408A-BDC6-03468DBEBE0B}" type="parTrans" cxnId="{893C6E3C-C051-4FCB-A1C2-DC0750FF2E27}">
      <dgm:prSet/>
      <dgm:spPr/>
      <dgm:t>
        <a:bodyPr/>
        <a:lstStyle/>
        <a:p>
          <a:endParaRPr lang="en-US"/>
        </a:p>
      </dgm:t>
    </dgm:pt>
    <dgm:pt modelId="{81DBC656-C3B2-48C2-B13C-8AF361A22F58}" type="sibTrans" cxnId="{893C6E3C-C051-4FCB-A1C2-DC0750FF2E27}">
      <dgm:prSet/>
      <dgm:spPr/>
      <dgm:t>
        <a:bodyPr/>
        <a:lstStyle/>
        <a:p>
          <a:endParaRPr lang="en-US"/>
        </a:p>
      </dgm:t>
    </dgm:pt>
    <dgm:pt modelId="{941621AC-5C38-4603-92F2-AAD9CE5B8315}" type="pres">
      <dgm:prSet presAssocID="{31F1E8B4-1A47-4529-A46A-E1FAF2F6210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sr-Latn-BA"/>
        </a:p>
      </dgm:t>
    </dgm:pt>
    <dgm:pt modelId="{6B6724F6-6C9C-441E-AAF7-B00D9185177A}" type="pres">
      <dgm:prSet presAssocID="{9AC13496-EC79-4FCA-93EF-5C8CFADD87C5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sr-Latn-BA"/>
        </a:p>
      </dgm:t>
    </dgm:pt>
    <dgm:pt modelId="{0BB675B8-4623-4C41-83E6-BE61D8EB5754}" type="pres">
      <dgm:prSet presAssocID="{5563ACA9-7C47-4ADE-A12B-6EC9ECEB5D99}" presName="spacer" presStyleCnt="0"/>
      <dgm:spPr/>
    </dgm:pt>
    <dgm:pt modelId="{D112231C-6240-457C-9370-336141EA3764}" type="pres">
      <dgm:prSet presAssocID="{973926D1-4FDE-4438-9828-2AAC2CA5651C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sr-Latn-BA"/>
        </a:p>
      </dgm:t>
    </dgm:pt>
    <dgm:pt modelId="{6312BA10-DE95-4DB1-9FD3-1CB21DF24536}" type="pres">
      <dgm:prSet presAssocID="{24B8218A-99D6-4D1C-BD93-037D42FBF7DA}" presName="spacer" presStyleCnt="0"/>
      <dgm:spPr/>
    </dgm:pt>
    <dgm:pt modelId="{61917ED3-34D4-4036-8E3C-3633778DF5A6}" type="pres">
      <dgm:prSet presAssocID="{FCCAD128-0D73-40DD-9AE8-52A32BDCDED9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sr-Latn-BA"/>
        </a:p>
      </dgm:t>
    </dgm:pt>
    <dgm:pt modelId="{E0AD6536-3D8A-4828-8028-8B88A840AACD}" type="pres">
      <dgm:prSet presAssocID="{9C7782E1-C200-447E-8326-FFC6CA303A91}" presName="spacer" presStyleCnt="0"/>
      <dgm:spPr/>
    </dgm:pt>
    <dgm:pt modelId="{3863E1DC-1DDD-4901-8E95-2712BF67EA4D}" type="pres">
      <dgm:prSet presAssocID="{CCD8C67A-FDBC-41D6-9CD9-6261C90FE02B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sr-Latn-BA"/>
        </a:p>
      </dgm:t>
    </dgm:pt>
  </dgm:ptLst>
  <dgm:cxnLst>
    <dgm:cxn modelId="{025EF896-AC78-40F6-BDE0-540BD03FB8E3}" type="presOf" srcId="{9AC13496-EC79-4FCA-93EF-5C8CFADD87C5}" destId="{6B6724F6-6C9C-441E-AAF7-B00D9185177A}" srcOrd="0" destOrd="0" presId="urn:microsoft.com/office/officeart/2005/8/layout/vList2"/>
    <dgm:cxn modelId="{7F66E256-EBA8-43A8-B095-8344EA909A03}" type="presOf" srcId="{31F1E8B4-1A47-4529-A46A-E1FAF2F62104}" destId="{941621AC-5C38-4603-92F2-AAD9CE5B8315}" srcOrd="0" destOrd="0" presId="urn:microsoft.com/office/officeart/2005/8/layout/vList2"/>
    <dgm:cxn modelId="{893C6E3C-C051-4FCB-A1C2-DC0750FF2E27}" srcId="{31F1E8B4-1A47-4529-A46A-E1FAF2F62104}" destId="{CCD8C67A-FDBC-41D6-9CD9-6261C90FE02B}" srcOrd="3" destOrd="0" parTransId="{88FDC15B-E025-408A-BDC6-03468DBEBE0B}" sibTransId="{81DBC656-C3B2-48C2-B13C-8AF361A22F58}"/>
    <dgm:cxn modelId="{02C8AB81-1530-4431-8996-B6A5015AB51F}" srcId="{31F1E8B4-1A47-4529-A46A-E1FAF2F62104}" destId="{FCCAD128-0D73-40DD-9AE8-52A32BDCDED9}" srcOrd="2" destOrd="0" parTransId="{15B9F5EC-C9C3-4D5B-80D0-6BB096EBDBC2}" sibTransId="{9C7782E1-C200-447E-8326-FFC6CA303A91}"/>
    <dgm:cxn modelId="{FCEE7F48-B7BF-4962-BE17-7C611D6DA152}" srcId="{31F1E8B4-1A47-4529-A46A-E1FAF2F62104}" destId="{973926D1-4FDE-4438-9828-2AAC2CA5651C}" srcOrd="1" destOrd="0" parTransId="{8ECB0515-C34B-4C07-B4C6-A2E8CF96C5F1}" sibTransId="{24B8218A-99D6-4D1C-BD93-037D42FBF7DA}"/>
    <dgm:cxn modelId="{00AF5D30-62E1-4215-B370-078E4EDFE94A}" srcId="{31F1E8B4-1A47-4529-A46A-E1FAF2F62104}" destId="{9AC13496-EC79-4FCA-93EF-5C8CFADD87C5}" srcOrd="0" destOrd="0" parTransId="{695948E2-E0BF-4A30-A085-F67B1020BBF1}" sibTransId="{5563ACA9-7C47-4ADE-A12B-6EC9ECEB5D99}"/>
    <dgm:cxn modelId="{1F55309C-FFE4-4DF7-B9ED-DB8500832AE7}" type="presOf" srcId="{FCCAD128-0D73-40DD-9AE8-52A32BDCDED9}" destId="{61917ED3-34D4-4036-8E3C-3633778DF5A6}" srcOrd="0" destOrd="0" presId="urn:microsoft.com/office/officeart/2005/8/layout/vList2"/>
    <dgm:cxn modelId="{76BAE67D-2B89-4DFC-A350-AF2492AC8570}" type="presOf" srcId="{CCD8C67A-FDBC-41D6-9CD9-6261C90FE02B}" destId="{3863E1DC-1DDD-4901-8E95-2712BF67EA4D}" srcOrd="0" destOrd="0" presId="urn:microsoft.com/office/officeart/2005/8/layout/vList2"/>
    <dgm:cxn modelId="{27CD77EE-C169-4120-9CB2-BAE4507B1F67}" type="presOf" srcId="{973926D1-4FDE-4438-9828-2AAC2CA5651C}" destId="{D112231C-6240-457C-9370-336141EA3764}" srcOrd="0" destOrd="0" presId="urn:microsoft.com/office/officeart/2005/8/layout/vList2"/>
    <dgm:cxn modelId="{E6252E0F-CB52-44CE-8420-7C394F17F820}" type="presParOf" srcId="{941621AC-5C38-4603-92F2-AAD9CE5B8315}" destId="{6B6724F6-6C9C-441E-AAF7-B00D9185177A}" srcOrd="0" destOrd="0" presId="urn:microsoft.com/office/officeart/2005/8/layout/vList2"/>
    <dgm:cxn modelId="{83E98FFC-D007-4DFF-9218-E967408C3C83}" type="presParOf" srcId="{941621AC-5C38-4603-92F2-AAD9CE5B8315}" destId="{0BB675B8-4623-4C41-83E6-BE61D8EB5754}" srcOrd="1" destOrd="0" presId="urn:microsoft.com/office/officeart/2005/8/layout/vList2"/>
    <dgm:cxn modelId="{00ACE1B7-ADEC-47FB-8219-6E502D6535CD}" type="presParOf" srcId="{941621AC-5C38-4603-92F2-AAD9CE5B8315}" destId="{D112231C-6240-457C-9370-336141EA3764}" srcOrd="2" destOrd="0" presId="urn:microsoft.com/office/officeart/2005/8/layout/vList2"/>
    <dgm:cxn modelId="{AAE55E06-0921-4FD4-9D6F-4B0427C75C6A}" type="presParOf" srcId="{941621AC-5C38-4603-92F2-AAD9CE5B8315}" destId="{6312BA10-DE95-4DB1-9FD3-1CB21DF24536}" srcOrd="3" destOrd="0" presId="urn:microsoft.com/office/officeart/2005/8/layout/vList2"/>
    <dgm:cxn modelId="{FAF89B49-8C06-436F-B29F-E8D1AD25B3F6}" type="presParOf" srcId="{941621AC-5C38-4603-92F2-AAD9CE5B8315}" destId="{61917ED3-34D4-4036-8E3C-3633778DF5A6}" srcOrd="4" destOrd="0" presId="urn:microsoft.com/office/officeart/2005/8/layout/vList2"/>
    <dgm:cxn modelId="{F8EB6A4D-06FE-4E3F-A86B-BB09110B56E9}" type="presParOf" srcId="{941621AC-5C38-4603-92F2-AAD9CE5B8315}" destId="{E0AD6536-3D8A-4828-8028-8B88A840AACD}" srcOrd="5" destOrd="0" presId="urn:microsoft.com/office/officeart/2005/8/layout/vList2"/>
    <dgm:cxn modelId="{8E3F8FE9-F49B-44EF-B31C-D7AA0907CC4B}" type="presParOf" srcId="{941621AC-5C38-4603-92F2-AAD9CE5B8315}" destId="{3863E1DC-1DDD-4901-8E95-2712BF67EA4D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DF2FABC-6DB3-4F37-AA36-ABE66A095AAF}" type="doc">
      <dgm:prSet loTypeId="urn:microsoft.com/office/officeart/2005/8/layout/cycle3" loCatId="cycle" qsTypeId="urn:microsoft.com/office/officeart/2005/8/quickstyle/simple1" qsCatId="simple" csTypeId="urn:microsoft.com/office/officeart/2005/8/colors/colorful4" csCatId="colorful"/>
      <dgm:spPr/>
      <dgm:t>
        <a:bodyPr/>
        <a:lstStyle/>
        <a:p>
          <a:endParaRPr lang="en-US"/>
        </a:p>
      </dgm:t>
    </dgm:pt>
    <dgm:pt modelId="{723E77DD-64B3-433B-BB4C-DF10BCB74438}">
      <dgm:prSet/>
      <dgm:spPr/>
      <dgm:t>
        <a:bodyPr/>
        <a:lstStyle/>
        <a:p>
          <a:pPr rtl="0"/>
          <a:r>
            <a:rPr lang="sr-Latn-BA" smtClean="0"/>
            <a:t>1. Osnaživanje - Nastavni plan u ranom detinjstvu omogućava djetetu da uči i raste.</a:t>
          </a:r>
          <a:endParaRPr lang="en-US"/>
        </a:p>
      </dgm:t>
    </dgm:pt>
    <dgm:pt modelId="{F714F29A-4DAB-4A7A-889C-986CCA5EB15D}" type="parTrans" cxnId="{F4C573DF-74C5-44B4-8CD7-AE9C41506CEA}">
      <dgm:prSet/>
      <dgm:spPr/>
      <dgm:t>
        <a:bodyPr/>
        <a:lstStyle/>
        <a:p>
          <a:endParaRPr lang="en-US"/>
        </a:p>
      </dgm:t>
    </dgm:pt>
    <dgm:pt modelId="{CA2953C1-9835-4C27-ACB3-E9724C34F08B}" type="sibTrans" cxnId="{F4C573DF-74C5-44B4-8CD7-AE9C41506CEA}">
      <dgm:prSet/>
      <dgm:spPr/>
      <dgm:t>
        <a:bodyPr/>
        <a:lstStyle/>
        <a:p>
          <a:endParaRPr lang="en-US"/>
        </a:p>
      </dgm:t>
    </dgm:pt>
    <dgm:pt modelId="{90CA05CF-F566-4A9C-964A-CA119BF23B11}">
      <dgm:prSet/>
      <dgm:spPr/>
      <dgm:t>
        <a:bodyPr/>
        <a:lstStyle/>
        <a:p>
          <a:pPr rtl="0"/>
          <a:r>
            <a:rPr lang="sr-Latn-BA" smtClean="0"/>
            <a:t>2. Holistički razvoj - Nastavni plan u ranom detinjstvu odražava holistički način na koji deca uče i odrastaju.</a:t>
          </a:r>
          <a:endParaRPr lang="en-US"/>
        </a:p>
      </dgm:t>
    </dgm:pt>
    <dgm:pt modelId="{8A4BA280-5ADD-4DB7-9899-8776BB36A2B6}" type="parTrans" cxnId="{16EDA8CF-19AB-44C9-8017-51792E3EDB1A}">
      <dgm:prSet/>
      <dgm:spPr/>
      <dgm:t>
        <a:bodyPr/>
        <a:lstStyle/>
        <a:p>
          <a:endParaRPr lang="en-US"/>
        </a:p>
      </dgm:t>
    </dgm:pt>
    <dgm:pt modelId="{1902C916-7734-4A9B-BFBF-C5633DCA73A4}" type="sibTrans" cxnId="{16EDA8CF-19AB-44C9-8017-51792E3EDB1A}">
      <dgm:prSet/>
      <dgm:spPr/>
      <dgm:t>
        <a:bodyPr/>
        <a:lstStyle/>
        <a:p>
          <a:endParaRPr lang="en-US"/>
        </a:p>
      </dgm:t>
    </dgm:pt>
    <dgm:pt modelId="{DAF18A8F-FA09-42BA-8294-B16E0821B94E}">
      <dgm:prSet/>
      <dgm:spPr/>
      <dgm:t>
        <a:bodyPr/>
        <a:lstStyle/>
        <a:p>
          <a:pPr rtl="0"/>
          <a:r>
            <a:rPr lang="sr-Latn-BA" smtClean="0"/>
            <a:t>3. Porodica i zajednica - Porodica i zajednica su učesnici u stvaranju imrealizaciji nastavnog programa ranog detinjstva.</a:t>
          </a:r>
          <a:endParaRPr lang="en-US"/>
        </a:p>
      </dgm:t>
    </dgm:pt>
    <dgm:pt modelId="{B686DED5-6997-4229-BC3C-B4CB945C907D}" type="parTrans" cxnId="{AAC082B4-CB4A-472A-B324-12C6797EDF4C}">
      <dgm:prSet/>
      <dgm:spPr/>
      <dgm:t>
        <a:bodyPr/>
        <a:lstStyle/>
        <a:p>
          <a:endParaRPr lang="en-US"/>
        </a:p>
      </dgm:t>
    </dgm:pt>
    <dgm:pt modelId="{99D0DC64-7345-4C4B-B445-BACB7109FCDE}" type="sibTrans" cxnId="{AAC082B4-CB4A-472A-B324-12C6797EDF4C}">
      <dgm:prSet/>
      <dgm:spPr/>
      <dgm:t>
        <a:bodyPr/>
        <a:lstStyle/>
        <a:p>
          <a:endParaRPr lang="en-US"/>
        </a:p>
      </dgm:t>
    </dgm:pt>
    <dgm:pt modelId="{8D924DA6-D72C-451A-9E6A-A7CD796852E0}">
      <dgm:prSet/>
      <dgm:spPr/>
      <dgm:t>
        <a:bodyPr/>
        <a:lstStyle/>
        <a:p>
          <a:pPr rtl="0"/>
          <a:r>
            <a:rPr lang="sr-Latn-BA" smtClean="0"/>
            <a:t>4. Odnosi - Djeca uče kroz reaktivne i recipročne odnose sa ljudima, mjestima i stvarima.</a:t>
          </a:r>
          <a:endParaRPr lang="en-US"/>
        </a:p>
      </dgm:t>
    </dgm:pt>
    <dgm:pt modelId="{9BB88ECA-BDD6-429A-8020-864AF91F4BC2}" type="parTrans" cxnId="{504FBE1E-B33F-413F-A4D2-EA051B15A8E5}">
      <dgm:prSet/>
      <dgm:spPr/>
      <dgm:t>
        <a:bodyPr/>
        <a:lstStyle/>
        <a:p>
          <a:endParaRPr lang="en-US"/>
        </a:p>
      </dgm:t>
    </dgm:pt>
    <dgm:pt modelId="{FDE95FC0-8282-490C-9912-F26D1BCAE114}" type="sibTrans" cxnId="{504FBE1E-B33F-413F-A4D2-EA051B15A8E5}">
      <dgm:prSet/>
      <dgm:spPr/>
      <dgm:t>
        <a:bodyPr/>
        <a:lstStyle/>
        <a:p>
          <a:endParaRPr lang="en-US"/>
        </a:p>
      </dgm:t>
    </dgm:pt>
    <dgm:pt modelId="{C37722E6-EA2F-46B0-8899-8509ECC6E516}" type="pres">
      <dgm:prSet presAssocID="{8DF2FABC-6DB3-4F37-AA36-ABE66A095AA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sr-Latn-BA"/>
        </a:p>
      </dgm:t>
    </dgm:pt>
    <dgm:pt modelId="{D1BF6A12-0F44-463B-8E9E-649DCAAD7FFD}" type="pres">
      <dgm:prSet presAssocID="{8DF2FABC-6DB3-4F37-AA36-ABE66A095AAF}" presName="cycle" presStyleCnt="0"/>
      <dgm:spPr/>
    </dgm:pt>
    <dgm:pt modelId="{48CE71B8-EE0F-4EEB-B1F9-E5DBBEA7B5B5}" type="pres">
      <dgm:prSet presAssocID="{723E77DD-64B3-433B-BB4C-DF10BCB74438}" presName="nodeFirs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sr-Latn-BA"/>
        </a:p>
      </dgm:t>
    </dgm:pt>
    <dgm:pt modelId="{EC3C9B69-BF0A-431C-80F7-DFDC6C7591F3}" type="pres">
      <dgm:prSet presAssocID="{CA2953C1-9835-4C27-ACB3-E9724C34F08B}" presName="sibTransFirstNode" presStyleLbl="bgShp" presStyleIdx="0" presStyleCnt="1"/>
      <dgm:spPr/>
      <dgm:t>
        <a:bodyPr/>
        <a:lstStyle/>
        <a:p>
          <a:endParaRPr lang="sr-Latn-BA"/>
        </a:p>
      </dgm:t>
    </dgm:pt>
    <dgm:pt modelId="{00A0EF74-230C-41A1-B124-D99A0B23577E}" type="pres">
      <dgm:prSet presAssocID="{90CA05CF-F566-4A9C-964A-CA119BF23B11}" presName="nodeFollowingNodes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sr-Latn-BA"/>
        </a:p>
      </dgm:t>
    </dgm:pt>
    <dgm:pt modelId="{42B6045A-19C8-4C6A-A076-E5FA91D7AAF9}" type="pres">
      <dgm:prSet presAssocID="{DAF18A8F-FA09-42BA-8294-B16E0821B94E}" presName="nodeFollowingNodes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sr-Latn-BA"/>
        </a:p>
      </dgm:t>
    </dgm:pt>
    <dgm:pt modelId="{903E6413-E406-4ADE-9836-4B829D426803}" type="pres">
      <dgm:prSet presAssocID="{8D924DA6-D72C-451A-9E6A-A7CD796852E0}" presName="nodeFollowingNodes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sr-Latn-BA"/>
        </a:p>
      </dgm:t>
    </dgm:pt>
  </dgm:ptLst>
  <dgm:cxnLst>
    <dgm:cxn modelId="{F4375476-D936-4F86-A723-740094E13EAE}" type="presOf" srcId="{8DF2FABC-6DB3-4F37-AA36-ABE66A095AAF}" destId="{C37722E6-EA2F-46B0-8899-8509ECC6E516}" srcOrd="0" destOrd="0" presId="urn:microsoft.com/office/officeart/2005/8/layout/cycle3"/>
    <dgm:cxn modelId="{F4C573DF-74C5-44B4-8CD7-AE9C41506CEA}" srcId="{8DF2FABC-6DB3-4F37-AA36-ABE66A095AAF}" destId="{723E77DD-64B3-433B-BB4C-DF10BCB74438}" srcOrd="0" destOrd="0" parTransId="{F714F29A-4DAB-4A7A-889C-986CCA5EB15D}" sibTransId="{CA2953C1-9835-4C27-ACB3-E9724C34F08B}"/>
    <dgm:cxn modelId="{7C655AF3-BD45-4AEF-B7BA-849249EDE641}" type="presOf" srcId="{DAF18A8F-FA09-42BA-8294-B16E0821B94E}" destId="{42B6045A-19C8-4C6A-A076-E5FA91D7AAF9}" srcOrd="0" destOrd="0" presId="urn:microsoft.com/office/officeart/2005/8/layout/cycle3"/>
    <dgm:cxn modelId="{AAC082B4-CB4A-472A-B324-12C6797EDF4C}" srcId="{8DF2FABC-6DB3-4F37-AA36-ABE66A095AAF}" destId="{DAF18A8F-FA09-42BA-8294-B16E0821B94E}" srcOrd="2" destOrd="0" parTransId="{B686DED5-6997-4229-BC3C-B4CB945C907D}" sibTransId="{99D0DC64-7345-4C4B-B445-BACB7109FCDE}"/>
    <dgm:cxn modelId="{EF240646-3A16-42C7-982B-F11D58F4E9D0}" type="presOf" srcId="{723E77DD-64B3-433B-BB4C-DF10BCB74438}" destId="{48CE71B8-EE0F-4EEB-B1F9-E5DBBEA7B5B5}" srcOrd="0" destOrd="0" presId="urn:microsoft.com/office/officeart/2005/8/layout/cycle3"/>
    <dgm:cxn modelId="{16EDA8CF-19AB-44C9-8017-51792E3EDB1A}" srcId="{8DF2FABC-6DB3-4F37-AA36-ABE66A095AAF}" destId="{90CA05CF-F566-4A9C-964A-CA119BF23B11}" srcOrd="1" destOrd="0" parTransId="{8A4BA280-5ADD-4DB7-9899-8776BB36A2B6}" sibTransId="{1902C916-7734-4A9B-BFBF-C5633DCA73A4}"/>
    <dgm:cxn modelId="{21A50F4E-421E-4A1A-8DF8-3EA9AE79B633}" type="presOf" srcId="{CA2953C1-9835-4C27-ACB3-E9724C34F08B}" destId="{EC3C9B69-BF0A-431C-80F7-DFDC6C7591F3}" srcOrd="0" destOrd="0" presId="urn:microsoft.com/office/officeart/2005/8/layout/cycle3"/>
    <dgm:cxn modelId="{E7A2B1BB-D73E-416A-98C0-B137F66F3474}" type="presOf" srcId="{90CA05CF-F566-4A9C-964A-CA119BF23B11}" destId="{00A0EF74-230C-41A1-B124-D99A0B23577E}" srcOrd="0" destOrd="0" presId="urn:microsoft.com/office/officeart/2005/8/layout/cycle3"/>
    <dgm:cxn modelId="{DD8859AE-767A-4DA9-8DA0-91DFF1445776}" type="presOf" srcId="{8D924DA6-D72C-451A-9E6A-A7CD796852E0}" destId="{903E6413-E406-4ADE-9836-4B829D426803}" srcOrd="0" destOrd="0" presId="urn:microsoft.com/office/officeart/2005/8/layout/cycle3"/>
    <dgm:cxn modelId="{504FBE1E-B33F-413F-A4D2-EA051B15A8E5}" srcId="{8DF2FABC-6DB3-4F37-AA36-ABE66A095AAF}" destId="{8D924DA6-D72C-451A-9E6A-A7CD796852E0}" srcOrd="3" destOrd="0" parTransId="{9BB88ECA-BDD6-429A-8020-864AF91F4BC2}" sibTransId="{FDE95FC0-8282-490C-9912-F26D1BCAE114}"/>
    <dgm:cxn modelId="{A9C82454-1B58-4520-8268-BB23ED531C68}" type="presParOf" srcId="{C37722E6-EA2F-46B0-8899-8509ECC6E516}" destId="{D1BF6A12-0F44-463B-8E9E-649DCAAD7FFD}" srcOrd="0" destOrd="0" presId="urn:microsoft.com/office/officeart/2005/8/layout/cycle3"/>
    <dgm:cxn modelId="{CC5EE5C5-199A-4CF8-B43C-BD19C049F12A}" type="presParOf" srcId="{D1BF6A12-0F44-463B-8E9E-649DCAAD7FFD}" destId="{48CE71B8-EE0F-4EEB-B1F9-E5DBBEA7B5B5}" srcOrd="0" destOrd="0" presId="urn:microsoft.com/office/officeart/2005/8/layout/cycle3"/>
    <dgm:cxn modelId="{FD51B911-53D3-4402-9B17-FE5FA4941E91}" type="presParOf" srcId="{D1BF6A12-0F44-463B-8E9E-649DCAAD7FFD}" destId="{EC3C9B69-BF0A-431C-80F7-DFDC6C7591F3}" srcOrd="1" destOrd="0" presId="urn:microsoft.com/office/officeart/2005/8/layout/cycle3"/>
    <dgm:cxn modelId="{773A3E52-5537-4CD4-B058-051D23714E7B}" type="presParOf" srcId="{D1BF6A12-0F44-463B-8E9E-649DCAAD7FFD}" destId="{00A0EF74-230C-41A1-B124-D99A0B23577E}" srcOrd="2" destOrd="0" presId="urn:microsoft.com/office/officeart/2005/8/layout/cycle3"/>
    <dgm:cxn modelId="{8912DFE5-B812-4981-A0D1-703D8A38F11E}" type="presParOf" srcId="{D1BF6A12-0F44-463B-8E9E-649DCAAD7FFD}" destId="{42B6045A-19C8-4C6A-A076-E5FA91D7AAF9}" srcOrd="3" destOrd="0" presId="urn:microsoft.com/office/officeart/2005/8/layout/cycle3"/>
    <dgm:cxn modelId="{7C21E35C-7D76-4241-A632-BB69D11A8EB8}" type="presParOf" srcId="{D1BF6A12-0F44-463B-8E9E-649DCAAD7FFD}" destId="{903E6413-E406-4ADE-9836-4B829D426803}" srcOrd="4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3A410C7-AD43-495C-99E8-0E82F6A7D9B8}" type="doc">
      <dgm:prSet loTypeId="urn:microsoft.com/office/officeart/2005/8/layout/vList2" loCatId="list" qsTypeId="urn:microsoft.com/office/officeart/2005/8/quickstyle/simple1" qsCatId="simple" csTypeId="urn:microsoft.com/office/officeart/2005/8/colors/colorful3" csCatId="colorful"/>
      <dgm:spPr/>
      <dgm:t>
        <a:bodyPr/>
        <a:lstStyle/>
        <a:p>
          <a:endParaRPr lang="en-US"/>
        </a:p>
      </dgm:t>
    </dgm:pt>
    <dgm:pt modelId="{9C86BFAA-0C19-4E23-9C4B-5973F18A0C55}">
      <dgm:prSet/>
      <dgm:spPr/>
      <dgm:t>
        <a:bodyPr/>
        <a:lstStyle/>
        <a:p>
          <a:pPr rtl="0"/>
          <a:r>
            <a:rPr lang="vi-VN" smtClean="0"/>
            <a:t>Dobrobit – zdravlje i dobrobit djece je zaštićena i njeguje se; cilj je da se djeca osjećaju dobro u prostoru u kojem se promovi</a:t>
          </a:r>
          <a:r>
            <a:rPr lang="sr-Latn-BA" smtClean="0"/>
            <a:t>še</a:t>
          </a:r>
          <a:r>
            <a:rPr lang="vi-VN" smtClean="0"/>
            <a:t> zdravlje, gdje se njeguje emocionalna dobrobit i gdje su djeca zaštićena.</a:t>
          </a:r>
          <a:endParaRPr lang="en-US"/>
        </a:p>
      </dgm:t>
    </dgm:pt>
    <dgm:pt modelId="{19571BF6-BF8F-4A37-9CEB-5D1B13E170B6}" type="parTrans" cxnId="{684931B2-6860-4761-AD04-D56E0E413105}">
      <dgm:prSet/>
      <dgm:spPr/>
      <dgm:t>
        <a:bodyPr/>
        <a:lstStyle/>
        <a:p>
          <a:endParaRPr lang="en-US"/>
        </a:p>
      </dgm:t>
    </dgm:pt>
    <dgm:pt modelId="{0605AA1B-5938-4C8E-8821-51B813B903EA}" type="sibTrans" cxnId="{684931B2-6860-4761-AD04-D56E0E413105}">
      <dgm:prSet/>
      <dgm:spPr/>
      <dgm:t>
        <a:bodyPr/>
        <a:lstStyle/>
        <a:p>
          <a:endParaRPr lang="en-US"/>
        </a:p>
      </dgm:t>
    </dgm:pt>
    <dgm:pt modelId="{D5E9D685-2B7F-429C-89C5-A36E8F7C3CDB}">
      <dgm:prSet/>
      <dgm:spPr/>
      <dgm:t>
        <a:bodyPr/>
        <a:lstStyle/>
        <a:p>
          <a:pPr rtl="0"/>
          <a:r>
            <a:rPr lang="vi-VN" smtClean="0"/>
            <a:t>Pripadnost – djeca i njihove </a:t>
          </a:r>
          <a:r>
            <a:rPr lang="sr-Latn-BA" smtClean="0"/>
            <a:t>porodice</a:t>
          </a:r>
          <a:r>
            <a:rPr lang="vi-VN" smtClean="0"/>
            <a:t> razvijaju osjećaj pripadnosti; cilj je da osjećaju povezanost s</a:t>
          </a:r>
          <a:r>
            <a:rPr lang="sr-Latn-BA" smtClean="0"/>
            <a:t>a</a:t>
          </a:r>
          <a:r>
            <a:rPr lang="vi-VN" smtClean="0"/>
            <a:t> ustanovom u kojoj su dobrodošli, ugodno se osjećaju s</a:t>
          </a:r>
          <a:r>
            <a:rPr lang="sr-Latn-BA" smtClean="0"/>
            <a:t>a</a:t>
          </a:r>
          <a:r>
            <a:rPr lang="vi-VN" smtClean="0"/>
            <a:t> rutinama, običajima i aktivnostima koje se ritmički ponavljaju i gdje poznaju granice poželjnih ponašanja.</a:t>
          </a:r>
          <a:endParaRPr lang="en-US"/>
        </a:p>
      </dgm:t>
    </dgm:pt>
    <dgm:pt modelId="{B4431A29-2D0D-402B-885B-EA77EE8A3AD4}" type="parTrans" cxnId="{37356111-66BB-4E79-ADEF-15550D25AAA8}">
      <dgm:prSet/>
      <dgm:spPr/>
      <dgm:t>
        <a:bodyPr/>
        <a:lstStyle/>
        <a:p>
          <a:endParaRPr lang="en-US"/>
        </a:p>
      </dgm:t>
    </dgm:pt>
    <dgm:pt modelId="{2E8608DB-F4E1-44FF-B8EC-BBBD04C26798}" type="sibTrans" cxnId="{37356111-66BB-4E79-ADEF-15550D25AAA8}">
      <dgm:prSet/>
      <dgm:spPr/>
      <dgm:t>
        <a:bodyPr/>
        <a:lstStyle/>
        <a:p>
          <a:endParaRPr lang="en-US"/>
        </a:p>
      </dgm:t>
    </dgm:pt>
    <dgm:pt modelId="{9CBB0DEB-575C-4036-8DE7-C212129B0F13}">
      <dgm:prSet/>
      <dgm:spPr/>
      <dgm:t>
        <a:bodyPr/>
        <a:lstStyle/>
        <a:p>
          <a:pPr rtl="0"/>
          <a:r>
            <a:rPr lang="vi-VN" smtClean="0"/>
            <a:t>Komunikacija – promov</a:t>
          </a:r>
          <a:r>
            <a:rPr lang="sr-Latn-BA" smtClean="0"/>
            <a:t>iše</a:t>
          </a:r>
          <a:r>
            <a:rPr lang="vi-VN" smtClean="0"/>
            <a:t> se jezik i simbol</a:t>
          </a:r>
          <a:r>
            <a:rPr lang="sr-Latn-BA" smtClean="0"/>
            <a:t>i</a:t>
          </a:r>
          <a:r>
            <a:rPr lang="vi-VN" smtClean="0"/>
            <a:t> različitih kultura; cilj je da djeca razvijaju verbalnu i neverbalnu komunikaciju za mnoge svrhe; uče razne priče iz svoje i drugih kultura te da spoznaju različite načine izražavanja svoje kreativnosti i izražavanja.</a:t>
          </a:r>
          <a:endParaRPr lang="en-US"/>
        </a:p>
      </dgm:t>
    </dgm:pt>
    <dgm:pt modelId="{6AE11ED2-5B58-4742-9BAE-0FC90E7DED94}" type="parTrans" cxnId="{6ACC61F2-1641-4B76-A846-DFA4103591E9}">
      <dgm:prSet/>
      <dgm:spPr/>
      <dgm:t>
        <a:bodyPr/>
        <a:lstStyle/>
        <a:p>
          <a:endParaRPr lang="en-US"/>
        </a:p>
      </dgm:t>
    </dgm:pt>
    <dgm:pt modelId="{525C4A30-FD50-40F2-B6C0-8E20BF539328}" type="sibTrans" cxnId="{6ACC61F2-1641-4B76-A846-DFA4103591E9}">
      <dgm:prSet/>
      <dgm:spPr/>
      <dgm:t>
        <a:bodyPr/>
        <a:lstStyle/>
        <a:p>
          <a:endParaRPr lang="en-US"/>
        </a:p>
      </dgm:t>
    </dgm:pt>
    <dgm:pt modelId="{D5495495-C74C-41CC-8696-61CBEEC120A0}">
      <dgm:prSet/>
      <dgm:spPr/>
      <dgm:t>
        <a:bodyPr/>
        <a:lstStyle/>
        <a:p>
          <a:pPr rtl="0"/>
          <a:r>
            <a:rPr lang="vi-VN" smtClean="0"/>
            <a:t>Istraživanje – dijete uči kroz aktivno istraživanje svog okruženja kroz igru koja se cijeni kao smisleni način učenja, posebno slobodna igra;st</a:t>
          </a:r>
          <a:r>
            <a:rPr lang="sr-Latn-BA" smtClean="0"/>
            <a:t>i</a:t>
          </a:r>
          <a:r>
            <a:rPr lang="vi-VN" smtClean="0"/>
            <a:t>ču samopouzdanje i kontrolu  svog tijela, također uče strategije aktivnog istraživanja, razmišljanja i shva</a:t>
          </a:r>
          <a:r>
            <a:rPr lang="sr-Latn-BA" smtClean="0"/>
            <a:t>t</a:t>
          </a:r>
          <a:r>
            <a:rPr lang="vi-VN" smtClean="0"/>
            <a:t>anja kroz s</a:t>
          </a:r>
          <a:r>
            <a:rPr lang="sr-Latn-BA" smtClean="0"/>
            <a:t>a</a:t>
          </a:r>
          <a:r>
            <a:rPr lang="vi-VN" smtClean="0"/>
            <a:t>radničko djelovanje s</a:t>
          </a:r>
          <a:r>
            <a:rPr lang="sr-Latn-BA" smtClean="0"/>
            <a:t>a</a:t>
          </a:r>
          <a:r>
            <a:rPr lang="vi-VN" smtClean="0"/>
            <a:t> drugom djecom i odraslima.</a:t>
          </a:r>
          <a:endParaRPr lang="en-US"/>
        </a:p>
      </dgm:t>
    </dgm:pt>
    <dgm:pt modelId="{F7D82982-8DF9-4360-B06E-B75F38712254}" type="parTrans" cxnId="{D7668219-7945-473F-AF65-4F54A7B6F36C}">
      <dgm:prSet/>
      <dgm:spPr/>
      <dgm:t>
        <a:bodyPr/>
        <a:lstStyle/>
        <a:p>
          <a:endParaRPr lang="en-US"/>
        </a:p>
      </dgm:t>
    </dgm:pt>
    <dgm:pt modelId="{3C1954FB-A008-4779-B669-6541D99AD488}" type="sibTrans" cxnId="{D7668219-7945-473F-AF65-4F54A7B6F36C}">
      <dgm:prSet/>
      <dgm:spPr/>
      <dgm:t>
        <a:bodyPr/>
        <a:lstStyle/>
        <a:p>
          <a:endParaRPr lang="en-US"/>
        </a:p>
      </dgm:t>
    </dgm:pt>
    <dgm:pt modelId="{3AB59C3D-6896-4CF5-9CAC-1B81EE60DD36}">
      <dgm:prSet/>
      <dgm:spPr/>
      <dgm:t>
        <a:bodyPr/>
        <a:lstStyle/>
        <a:p>
          <a:pPr rtl="0"/>
          <a:r>
            <a:rPr lang="vi-VN" smtClean="0"/>
            <a:t>Doprinos – cijeni se doprinos svakog djeteta.; cilj je </a:t>
          </a:r>
          <a:r>
            <a:rPr lang="sr-Latn-BA" smtClean="0"/>
            <a:t>da se </a:t>
          </a:r>
          <a:r>
            <a:rPr lang="vi-VN" smtClean="0"/>
            <a:t>djec</a:t>
          </a:r>
          <a:r>
            <a:rPr lang="sr-Latn-BA" smtClean="0"/>
            <a:t>a </a:t>
          </a:r>
          <a:r>
            <a:rPr lang="vi-VN" smtClean="0"/>
            <a:t>nauč</a:t>
          </a:r>
          <a:r>
            <a:rPr lang="sr-Latn-BA" smtClean="0"/>
            <a:t>e</a:t>
          </a:r>
          <a:r>
            <a:rPr lang="vi-VN" smtClean="0"/>
            <a:t> da žive u sredini gdje ima mnogo prilika za učenje, da se cijeni individualnost i </a:t>
          </a:r>
          <a:r>
            <a:rPr lang="sr-Latn-BA" smtClean="0"/>
            <a:t>gdje se </a:t>
          </a:r>
          <a:r>
            <a:rPr lang="vi-VN" smtClean="0"/>
            <a:t>po</a:t>
          </a:r>
          <a:r>
            <a:rPr lang="sr-Latn-BA" smtClean="0"/>
            <a:t>dsti</a:t>
          </a:r>
          <a:r>
            <a:rPr lang="vi-VN" smtClean="0"/>
            <a:t>č</a:t>
          </a:r>
          <a:r>
            <a:rPr lang="sr-Latn-BA" smtClean="0"/>
            <a:t>u</a:t>
          </a:r>
          <a:r>
            <a:rPr lang="vi-VN" smtClean="0"/>
            <a:t> na s</a:t>
          </a:r>
          <a:r>
            <a:rPr lang="sr-Latn-BA" smtClean="0"/>
            <a:t>a</a:t>
          </a:r>
          <a:r>
            <a:rPr lang="vi-VN" smtClean="0"/>
            <a:t>radničko učenje.</a:t>
          </a:r>
          <a:endParaRPr lang="en-US"/>
        </a:p>
      </dgm:t>
    </dgm:pt>
    <dgm:pt modelId="{609F8DCC-FEB6-4F1D-B3A5-A01D64AF9DC2}" type="parTrans" cxnId="{EAE787B8-B46F-4E93-9FAA-A7A0EB9D08B1}">
      <dgm:prSet/>
      <dgm:spPr/>
      <dgm:t>
        <a:bodyPr/>
        <a:lstStyle/>
        <a:p>
          <a:endParaRPr lang="en-US"/>
        </a:p>
      </dgm:t>
    </dgm:pt>
    <dgm:pt modelId="{10603A4F-2917-4E23-8A65-B1EA857A9A3B}" type="sibTrans" cxnId="{EAE787B8-B46F-4E93-9FAA-A7A0EB9D08B1}">
      <dgm:prSet/>
      <dgm:spPr/>
      <dgm:t>
        <a:bodyPr/>
        <a:lstStyle/>
        <a:p>
          <a:endParaRPr lang="en-US"/>
        </a:p>
      </dgm:t>
    </dgm:pt>
    <dgm:pt modelId="{EF55D2BA-90D0-45C0-A2D7-CDE31840BFBE}" type="pres">
      <dgm:prSet presAssocID="{73A410C7-AD43-495C-99E8-0E82F6A7D9B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sr-Latn-BA"/>
        </a:p>
      </dgm:t>
    </dgm:pt>
    <dgm:pt modelId="{51ED34F8-F6F5-4333-9DFF-97D80C6416B9}" type="pres">
      <dgm:prSet presAssocID="{9C86BFAA-0C19-4E23-9C4B-5973F18A0C55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sr-Latn-BA"/>
        </a:p>
      </dgm:t>
    </dgm:pt>
    <dgm:pt modelId="{2D1BE34B-944D-4630-8AC6-DF3BF0A438B6}" type="pres">
      <dgm:prSet presAssocID="{0605AA1B-5938-4C8E-8821-51B813B903EA}" presName="spacer" presStyleCnt="0"/>
      <dgm:spPr/>
    </dgm:pt>
    <dgm:pt modelId="{F2A1397D-9002-403C-A53C-5A3BD9DA0444}" type="pres">
      <dgm:prSet presAssocID="{D5E9D685-2B7F-429C-89C5-A36E8F7C3CDB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sr-Latn-BA"/>
        </a:p>
      </dgm:t>
    </dgm:pt>
    <dgm:pt modelId="{7D0F18A6-00A6-44E8-8443-4A0E6B4319FA}" type="pres">
      <dgm:prSet presAssocID="{2E8608DB-F4E1-44FF-B8EC-BBBD04C26798}" presName="spacer" presStyleCnt="0"/>
      <dgm:spPr/>
    </dgm:pt>
    <dgm:pt modelId="{01A6C392-BAA8-44B8-804F-4C5B41F042FA}" type="pres">
      <dgm:prSet presAssocID="{9CBB0DEB-575C-4036-8DE7-C212129B0F13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sr-Latn-BA"/>
        </a:p>
      </dgm:t>
    </dgm:pt>
    <dgm:pt modelId="{9251F8C2-D7DC-476A-A84A-6EEE4B3CCBEC}" type="pres">
      <dgm:prSet presAssocID="{525C4A30-FD50-40F2-B6C0-8E20BF539328}" presName="spacer" presStyleCnt="0"/>
      <dgm:spPr/>
    </dgm:pt>
    <dgm:pt modelId="{DBE3F2C2-12CD-477F-BB59-8667222312EB}" type="pres">
      <dgm:prSet presAssocID="{D5495495-C74C-41CC-8696-61CBEEC120A0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sr-Latn-BA"/>
        </a:p>
      </dgm:t>
    </dgm:pt>
    <dgm:pt modelId="{028FA4F1-4BD7-4950-8B16-26307B67334B}" type="pres">
      <dgm:prSet presAssocID="{3C1954FB-A008-4779-B669-6541D99AD488}" presName="spacer" presStyleCnt="0"/>
      <dgm:spPr/>
    </dgm:pt>
    <dgm:pt modelId="{13C8A2FF-F872-4514-9702-B59C388C251D}" type="pres">
      <dgm:prSet presAssocID="{3AB59C3D-6896-4CF5-9CAC-1B81EE60DD36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sr-Latn-BA"/>
        </a:p>
      </dgm:t>
    </dgm:pt>
  </dgm:ptLst>
  <dgm:cxnLst>
    <dgm:cxn modelId="{64C905EE-51FE-4A31-B5BE-F8E6529870F2}" type="presOf" srcId="{D5495495-C74C-41CC-8696-61CBEEC120A0}" destId="{DBE3F2C2-12CD-477F-BB59-8667222312EB}" srcOrd="0" destOrd="0" presId="urn:microsoft.com/office/officeart/2005/8/layout/vList2"/>
    <dgm:cxn modelId="{85A904D6-894C-4743-8F86-9DB8A6A73A68}" type="presOf" srcId="{73A410C7-AD43-495C-99E8-0E82F6A7D9B8}" destId="{EF55D2BA-90D0-45C0-A2D7-CDE31840BFBE}" srcOrd="0" destOrd="0" presId="urn:microsoft.com/office/officeart/2005/8/layout/vList2"/>
    <dgm:cxn modelId="{BB4C9663-BDCC-42BB-B34D-C7B9B3C34E45}" type="presOf" srcId="{9CBB0DEB-575C-4036-8DE7-C212129B0F13}" destId="{01A6C392-BAA8-44B8-804F-4C5B41F042FA}" srcOrd="0" destOrd="0" presId="urn:microsoft.com/office/officeart/2005/8/layout/vList2"/>
    <dgm:cxn modelId="{D7668219-7945-473F-AF65-4F54A7B6F36C}" srcId="{73A410C7-AD43-495C-99E8-0E82F6A7D9B8}" destId="{D5495495-C74C-41CC-8696-61CBEEC120A0}" srcOrd="3" destOrd="0" parTransId="{F7D82982-8DF9-4360-B06E-B75F38712254}" sibTransId="{3C1954FB-A008-4779-B669-6541D99AD488}"/>
    <dgm:cxn modelId="{9401D8FF-8BD5-4601-8225-81BE2AFD89F6}" type="presOf" srcId="{3AB59C3D-6896-4CF5-9CAC-1B81EE60DD36}" destId="{13C8A2FF-F872-4514-9702-B59C388C251D}" srcOrd="0" destOrd="0" presId="urn:microsoft.com/office/officeart/2005/8/layout/vList2"/>
    <dgm:cxn modelId="{6ACC61F2-1641-4B76-A846-DFA4103591E9}" srcId="{73A410C7-AD43-495C-99E8-0E82F6A7D9B8}" destId="{9CBB0DEB-575C-4036-8DE7-C212129B0F13}" srcOrd="2" destOrd="0" parTransId="{6AE11ED2-5B58-4742-9BAE-0FC90E7DED94}" sibTransId="{525C4A30-FD50-40F2-B6C0-8E20BF539328}"/>
    <dgm:cxn modelId="{89E83530-C0BF-4A89-9962-131CC187969D}" type="presOf" srcId="{D5E9D685-2B7F-429C-89C5-A36E8F7C3CDB}" destId="{F2A1397D-9002-403C-A53C-5A3BD9DA0444}" srcOrd="0" destOrd="0" presId="urn:microsoft.com/office/officeart/2005/8/layout/vList2"/>
    <dgm:cxn modelId="{37356111-66BB-4E79-ADEF-15550D25AAA8}" srcId="{73A410C7-AD43-495C-99E8-0E82F6A7D9B8}" destId="{D5E9D685-2B7F-429C-89C5-A36E8F7C3CDB}" srcOrd="1" destOrd="0" parTransId="{B4431A29-2D0D-402B-885B-EA77EE8A3AD4}" sibTransId="{2E8608DB-F4E1-44FF-B8EC-BBBD04C26798}"/>
    <dgm:cxn modelId="{EAE787B8-B46F-4E93-9FAA-A7A0EB9D08B1}" srcId="{73A410C7-AD43-495C-99E8-0E82F6A7D9B8}" destId="{3AB59C3D-6896-4CF5-9CAC-1B81EE60DD36}" srcOrd="4" destOrd="0" parTransId="{609F8DCC-FEB6-4F1D-B3A5-A01D64AF9DC2}" sibTransId="{10603A4F-2917-4E23-8A65-B1EA857A9A3B}"/>
    <dgm:cxn modelId="{684931B2-6860-4761-AD04-D56E0E413105}" srcId="{73A410C7-AD43-495C-99E8-0E82F6A7D9B8}" destId="{9C86BFAA-0C19-4E23-9C4B-5973F18A0C55}" srcOrd="0" destOrd="0" parTransId="{19571BF6-BF8F-4A37-9CEB-5D1B13E170B6}" sibTransId="{0605AA1B-5938-4C8E-8821-51B813B903EA}"/>
    <dgm:cxn modelId="{52D79B90-13C0-445C-8817-616E4AF15456}" type="presOf" srcId="{9C86BFAA-0C19-4E23-9C4B-5973F18A0C55}" destId="{51ED34F8-F6F5-4333-9DFF-97D80C6416B9}" srcOrd="0" destOrd="0" presId="urn:microsoft.com/office/officeart/2005/8/layout/vList2"/>
    <dgm:cxn modelId="{BA6F0CA8-0A6B-49A8-93CA-5BA7231DA865}" type="presParOf" srcId="{EF55D2BA-90D0-45C0-A2D7-CDE31840BFBE}" destId="{51ED34F8-F6F5-4333-9DFF-97D80C6416B9}" srcOrd="0" destOrd="0" presId="urn:microsoft.com/office/officeart/2005/8/layout/vList2"/>
    <dgm:cxn modelId="{78EB2966-2CDD-4C88-9D9D-D456395F12A2}" type="presParOf" srcId="{EF55D2BA-90D0-45C0-A2D7-CDE31840BFBE}" destId="{2D1BE34B-944D-4630-8AC6-DF3BF0A438B6}" srcOrd="1" destOrd="0" presId="urn:microsoft.com/office/officeart/2005/8/layout/vList2"/>
    <dgm:cxn modelId="{E8172616-80BE-403C-8F02-3556CB1462EC}" type="presParOf" srcId="{EF55D2BA-90D0-45C0-A2D7-CDE31840BFBE}" destId="{F2A1397D-9002-403C-A53C-5A3BD9DA0444}" srcOrd="2" destOrd="0" presId="urn:microsoft.com/office/officeart/2005/8/layout/vList2"/>
    <dgm:cxn modelId="{D60F0094-8299-43A6-ADD3-E0D5D032D35C}" type="presParOf" srcId="{EF55D2BA-90D0-45C0-A2D7-CDE31840BFBE}" destId="{7D0F18A6-00A6-44E8-8443-4A0E6B4319FA}" srcOrd="3" destOrd="0" presId="urn:microsoft.com/office/officeart/2005/8/layout/vList2"/>
    <dgm:cxn modelId="{71F129D7-62B9-412F-8815-ED5BE93AA25E}" type="presParOf" srcId="{EF55D2BA-90D0-45C0-A2D7-CDE31840BFBE}" destId="{01A6C392-BAA8-44B8-804F-4C5B41F042FA}" srcOrd="4" destOrd="0" presId="urn:microsoft.com/office/officeart/2005/8/layout/vList2"/>
    <dgm:cxn modelId="{4D2B9212-F98D-4DD2-8FC4-3B46623C8C87}" type="presParOf" srcId="{EF55D2BA-90D0-45C0-A2D7-CDE31840BFBE}" destId="{9251F8C2-D7DC-476A-A84A-6EEE4B3CCBEC}" srcOrd="5" destOrd="0" presId="urn:microsoft.com/office/officeart/2005/8/layout/vList2"/>
    <dgm:cxn modelId="{FF009681-D04A-4A3E-81DB-46FF6C3171E5}" type="presParOf" srcId="{EF55D2BA-90D0-45C0-A2D7-CDE31840BFBE}" destId="{DBE3F2C2-12CD-477F-BB59-8667222312EB}" srcOrd="6" destOrd="0" presId="urn:microsoft.com/office/officeart/2005/8/layout/vList2"/>
    <dgm:cxn modelId="{2C4157E1-F738-4F0A-9C36-34E7C62F82F8}" type="presParOf" srcId="{EF55D2BA-90D0-45C0-A2D7-CDE31840BFBE}" destId="{028FA4F1-4BD7-4950-8B16-26307B67334B}" srcOrd="7" destOrd="0" presId="urn:microsoft.com/office/officeart/2005/8/layout/vList2"/>
    <dgm:cxn modelId="{00198E6A-FFE5-4033-8845-60AC02CB93D9}" type="presParOf" srcId="{EF55D2BA-90D0-45C0-A2D7-CDE31840BFBE}" destId="{13C8A2FF-F872-4514-9702-B59C388C251D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6724F6-6C9C-441E-AAF7-B00D9185177A}">
      <dsp:nvSpPr>
        <dsp:cNvPr id="0" name=""/>
        <dsp:cNvSpPr/>
      </dsp:nvSpPr>
      <dsp:spPr>
        <a:xfrm>
          <a:off x="0" y="44104"/>
          <a:ext cx="8229600" cy="128663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BA" sz="2300" kern="1200" smtClean="0"/>
            <a:t>U Te Whāriki djecu doživljava kao samopouzdana i kompetentna bića od njihovog rođenja. </a:t>
          </a:r>
          <a:endParaRPr lang="en-US" sz="2300" kern="1200"/>
        </a:p>
      </dsp:txBody>
      <dsp:txXfrm>
        <a:off x="62808" y="106912"/>
        <a:ext cx="8103984" cy="1161018"/>
      </dsp:txXfrm>
    </dsp:sp>
    <dsp:sp modelId="{D112231C-6240-457C-9370-336141EA3764}">
      <dsp:nvSpPr>
        <dsp:cNvPr id="0" name=""/>
        <dsp:cNvSpPr/>
      </dsp:nvSpPr>
      <dsp:spPr>
        <a:xfrm>
          <a:off x="0" y="1396979"/>
          <a:ext cx="8229600" cy="1286634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BA" sz="2300" kern="1200" smtClean="0"/>
            <a:t>Oni djecu uče da se uključe u smislene interakcije sa ljudima, mjestima i stvarima u procesu koji se nastavlja tokom njihovog životnog vijeka.</a:t>
          </a:r>
          <a:endParaRPr lang="en-US" sz="2300" kern="1200"/>
        </a:p>
      </dsp:txBody>
      <dsp:txXfrm>
        <a:off x="62808" y="1459787"/>
        <a:ext cx="8103984" cy="1161018"/>
      </dsp:txXfrm>
    </dsp:sp>
    <dsp:sp modelId="{61917ED3-34D4-4036-8E3C-3633778DF5A6}">
      <dsp:nvSpPr>
        <dsp:cNvPr id="0" name=""/>
        <dsp:cNvSpPr/>
      </dsp:nvSpPr>
      <dsp:spPr>
        <a:xfrm>
          <a:off x="0" y="2749853"/>
          <a:ext cx="8229600" cy="1286634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BA" sz="2300" kern="1200" smtClean="0"/>
            <a:t>Ovaj nastavni plan i program predviđa da sva djeca imaju prava na zaštitu, zdravlje i dobrobit.</a:t>
          </a:r>
          <a:endParaRPr lang="en-US" sz="2300" kern="1200"/>
        </a:p>
      </dsp:txBody>
      <dsp:txXfrm>
        <a:off x="62808" y="2812661"/>
        <a:ext cx="8103984" cy="1161018"/>
      </dsp:txXfrm>
    </dsp:sp>
    <dsp:sp modelId="{3863E1DC-1DDD-4901-8E95-2712BF67EA4D}">
      <dsp:nvSpPr>
        <dsp:cNvPr id="0" name=""/>
        <dsp:cNvSpPr/>
      </dsp:nvSpPr>
      <dsp:spPr>
        <a:xfrm>
          <a:off x="0" y="4102727"/>
          <a:ext cx="8229600" cy="1286634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BA" sz="2300" kern="1200" smtClean="0"/>
            <a:t>Svima se pružaju jednake šanse za učenje bez obzira na  jezik, kulturu i identitet.  </a:t>
          </a:r>
          <a:br>
            <a:rPr lang="sr-Latn-BA" sz="2300" kern="1200" smtClean="0"/>
          </a:br>
          <a:r>
            <a:rPr lang="sr-Latn-BA" sz="2300" kern="1200" smtClean="0"/>
            <a:t> </a:t>
          </a:r>
          <a:endParaRPr lang="en-US" sz="2300" kern="1200"/>
        </a:p>
      </dsp:txBody>
      <dsp:txXfrm>
        <a:off x="62808" y="4165535"/>
        <a:ext cx="8103984" cy="116101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3C9B69-BF0A-431C-80F7-DFDC6C7591F3}">
      <dsp:nvSpPr>
        <dsp:cNvPr id="0" name=""/>
        <dsp:cNvSpPr/>
      </dsp:nvSpPr>
      <dsp:spPr>
        <a:xfrm>
          <a:off x="1830129" y="-111027"/>
          <a:ext cx="4569340" cy="4569340"/>
        </a:xfrm>
        <a:prstGeom prst="circularArrow">
          <a:avLst>
            <a:gd name="adj1" fmla="val 4668"/>
            <a:gd name="adj2" fmla="val 272909"/>
            <a:gd name="adj3" fmla="val 12884350"/>
            <a:gd name="adj4" fmla="val 17994828"/>
            <a:gd name="adj5" fmla="val 4847"/>
          </a:avLst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8CE71B8-EE0F-4EEB-B1F9-E5DBBEA7B5B5}">
      <dsp:nvSpPr>
        <dsp:cNvPr id="0" name=""/>
        <dsp:cNvSpPr/>
      </dsp:nvSpPr>
      <dsp:spPr>
        <a:xfrm>
          <a:off x="2613942" y="1572"/>
          <a:ext cx="3001714" cy="1500857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BA" sz="1700" kern="1200" smtClean="0"/>
            <a:t>1. Osnaživanje - Nastavni plan u ranom detinjstvu omogućava djetetu da uči i raste.</a:t>
          </a:r>
          <a:endParaRPr lang="en-US" sz="1700" kern="1200"/>
        </a:p>
      </dsp:txBody>
      <dsp:txXfrm>
        <a:off x="2687208" y="74838"/>
        <a:ext cx="2855182" cy="1354325"/>
      </dsp:txXfrm>
    </dsp:sp>
    <dsp:sp modelId="{00A0EF74-230C-41A1-B124-D99A0B23577E}">
      <dsp:nvSpPr>
        <dsp:cNvPr id="0" name=""/>
        <dsp:cNvSpPr/>
      </dsp:nvSpPr>
      <dsp:spPr>
        <a:xfrm>
          <a:off x="4254639" y="1642268"/>
          <a:ext cx="3001714" cy="1500857"/>
        </a:xfrm>
        <a:prstGeom prst="roundRect">
          <a:avLst/>
        </a:prstGeom>
        <a:solidFill>
          <a:schemeClr val="accent4">
            <a:hueOff val="-1488257"/>
            <a:satOff val="8966"/>
            <a:lumOff val="71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BA" sz="1700" kern="1200" smtClean="0"/>
            <a:t>2. Holistički razvoj - Nastavni plan u ranom detinjstvu odražava holistički način na koji deca uče i odrastaju.</a:t>
          </a:r>
          <a:endParaRPr lang="en-US" sz="1700" kern="1200"/>
        </a:p>
      </dsp:txBody>
      <dsp:txXfrm>
        <a:off x="4327905" y="1715534"/>
        <a:ext cx="2855182" cy="1354325"/>
      </dsp:txXfrm>
    </dsp:sp>
    <dsp:sp modelId="{42B6045A-19C8-4C6A-A076-E5FA91D7AAF9}">
      <dsp:nvSpPr>
        <dsp:cNvPr id="0" name=""/>
        <dsp:cNvSpPr/>
      </dsp:nvSpPr>
      <dsp:spPr>
        <a:xfrm>
          <a:off x="2613942" y="3282965"/>
          <a:ext cx="3001714" cy="1500857"/>
        </a:xfrm>
        <a:prstGeom prst="roundRect">
          <a:avLst/>
        </a:prstGeom>
        <a:solidFill>
          <a:schemeClr val="accent4">
            <a:hueOff val="-2976513"/>
            <a:satOff val="17933"/>
            <a:lumOff val="143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BA" sz="1700" kern="1200" smtClean="0"/>
            <a:t>3. Porodica i zajednica - Porodica i zajednica su učesnici u stvaranju imrealizaciji nastavnog programa ranog detinjstva.</a:t>
          </a:r>
          <a:endParaRPr lang="en-US" sz="1700" kern="1200"/>
        </a:p>
      </dsp:txBody>
      <dsp:txXfrm>
        <a:off x="2687208" y="3356231"/>
        <a:ext cx="2855182" cy="1354325"/>
      </dsp:txXfrm>
    </dsp:sp>
    <dsp:sp modelId="{903E6413-E406-4ADE-9836-4B829D426803}">
      <dsp:nvSpPr>
        <dsp:cNvPr id="0" name=""/>
        <dsp:cNvSpPr/>
      </dsp:nvSpPr>
      <dsp:spPr>
        <a:xfrm>
          <a:off x="973245" y="1642268"/>
          <a:ext cx="3001714" cy="1500857"/>
        </a:xfrm>
        <a:prstGeom prst="round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BA" sz="1700" kern="1200" smtClean="0"/>
            <a:t>4. Odnosi - Djeca uče kroz reaktivne i recipročne odnose sa ljudima, mjestima i stvarima.</a:t>
          </a:r>
          <a:endParaRPr lang="en-US" sz="1700" kern="1200"/>
        </a:p>
      </dsp:txBody>
      <dsp:txXfrm>
        <a:off x="1046511" y="1715534"/>
        <a:ext cx="2855182" cy="135432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ED34F8-F6F5-4333-9DFF-97D80C6416B9}">
      <dsp:nvSpPr>
        <dsp:cNvPr id="0" name=""/>
        <dsp:cNvSpPr/>
      </dsp:nvSpPr>
      <dsp:spPr>
        <a:xfrm>
          <a:off x="0" y="132251"/>
          <a:ext cx="8229600" cy="1056839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vi-VN" sz="1500" kern="1200" smtClean="0"/>
            <a:t>Dobrobit – zdravlje i dobrobit djece je zaštićena i njeguje se; cilj je da se djeca osjećaju dobro u prostoru u kojem se promovi</a:t>
          </a:r>
          <a:r>
            <a:rPr lang="sr-Latn-BA" sz="1500" kern="1200" smtClean="0"/>
            <a:t>še</a:t>
          </a:r>
          <a:r>
            <a:rPr lang="vi-VN" sz="1500" kern="1200" smtClean="0"/>
            <a:t> zdravlje, gdje se njeguje emocionalna dobrobit i gdje su djeca zaštićena.</a:t>
          </a:r>
          <a:endParaRPr lang="en-US" sz="1500" kern="1200"/>
        </a:p>
      </dsp:txBody>
      <dsp:txXfrm>
        <a:off x="51591" y="183842"/>
        <a:ext cx="8126418" cy="953657"/>
      </dsp:txXfrm>
    </dsp:sp>
    <dsp:sp modelId="{F2A1397D-9002-403C-A53C-5A3BD9DA0444}">
      <dsp:nvSpPr>
        <dsp:cNvPr id="0" name=""/>
        <dsp:cNvSpPr/>
      </dsp:nvSpPr>
      <dsp:spPr>
        <a:xfrm>
          <a:off x="0" y="1232290"/>
          <a:ext cx="8229600" cy="1056839"/>
        </a:xfrm>
        <a:prstGeom prst="roundRect">
          <a:avLst/>
        </a:prstGeom>
        <a:solidFill>
          <a:schemeClr val="accent3">
            <a:hueOff val="2812566"/>
            <a:satOff val="-4220"/>
            <a:lumOff val="-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vi-VN" sz="1500" kern="1200" smtClean="0"/>
            <a:t>Pripadnost – djeca i njihove </a:t>
          </a:r>
          <a:r>
            <a:rPr lang="sr-Latn-BA" sz="1500" kern="1200" smtClean="0"/>
            <a:t>porodice</a:t>
          </a:r>
          <a:r>
            <a:rPr lang="vi-VN" sz="1500" kern="1200" smtClean="0"/>
            <a:t> razvijaju osjećaj pripadnosti; cilj je da osjećaju povezanost s</a:t>
          </a:r>
          <a:r>
            <a:rPr lang="sr-Latn-BA" sz="1500" kern="1200" smtClean="0"/>
            <a:t>a</a:t>
          </a:r>
          <a:r>
            <a:rPr lang="vi-VN" sz="1500" kern="1200" smtClean="0"/>
            <a:t> ustanovom u kojoj su dobrodošli, ugodno se osjećaju s</a:t>
          </a:r>
          <a:r>
            <a:rPr lang="sr-Latn-BA" sz="1500" kern="1200" smtClean="0"/>
            <a:t>a</a:t>
          </a:r>
          <a:r>
            <a:rPr lang="vi-VN" sz="1500" kern="1200" smtClean="0"/>
            <a:t> rutinama, običajima i aktivnostima koje se ritmički ponavljaju i gdje poznaju granice poželjnih ponašanja.</a:t>
          </a:r>
          <a:endParaRPr lang="en-US" sz="1500" kern="1200"/>
        </a:p>
      </dsp:txBody>
      <dsp:txXfrm>
        <a:off x="51591" y="1283881"/>
        <a:ext cx="8126418" cy="953657"/>
      </dsp:txXfrm>
    </dsp:sp>
    <dsp:sp modelId="{01A6C392-BAA8-44B8-804F-4C5B41F042FA}">
      <dsp:nvSpPr>
        <dsp:cNvPr id="0" name=""/>
        <dsp:cNvSpPr/>
      </dsp:nvSpPr>
      <dsp:spPr>
        <a:xfrm>
          <a:off x="0" y="2332329"/>
          <a:ext cx="8229600" cy="1056839"/>
        </a:xfrm>
        <a:prstGeom prst="roundRect">
          <a:avLst/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vi-VN" sz="1500" kern="1200" smtClean="0"/>
            <a:t>Komunikacija – promov</a:t>
          </a:r>
          <a:r>
            <a:rPr lang="sr-Latn-BA" sz="1500" kern="1200" smtClean="0"/>
            <a:t>iše</a:t>
          </a:r>
          <a:r>
            <a:rPr lang="vi-VN" sz="1500" kern="1200" smtClean="0"/>
            <a:t> se jezik i simbol</a:t>
          </a:r>
          <a:r>
            <a:rPr lang="sr-Latn-BA" sz="1500" kern="1200" smtClean="0"/>
            <a:t>i</a:t>
          </a:r>
          <a:r>
            <a:rPr lang="vi-VN" sz="1500" kern="1200" smtClean="0"/>
            <a:t> različitih kultura; cilj je da djeca razvijaju verbalnu i neverbalnu komunikaciju za mnoge svrhe; uče razne priče iz svoje i drugih kultura te da spoznaju različite načine izražavanja svoje kreativnosti i izražavanja.</a:t>
          </a:r>
          <a:endParaRPr lang="en-US" sz="1500" kern="1200"/>
        </a:p>
      </dsp:txBody>
      <dsp:txXfrm>
        <a:off x="51591" y="2383920"/>
        <a:ext cx="8126418" cy="953657"/>
      </dsp:txXfrm>
    </dsp:sp>
    <dsp:sp modelId="{DBE3F2C2-12CD-477F-BB59-8667222312EB}">
      <dsp:nvSpPr>
        <dsp:cNvPr id="0" name=""/>
        <dsp:cNvSpPr/>
      </dsp:nvSpPr>
      <dsp:spPr>
        <a:xfrm>
          <a:off x="0" y="3432369"/>
          <a:ext cx="8229600" cy="1056839"/>
        </a:xfrm>
        <a:prstGeom prst="roundRect">
          <a:avLst/>
        </a:prstGeom>
        <a:solidFill>
          <a:schemeClr val="accent3">
            <a:hueOff val="8437698"/>
            <a:satOff val="-12660"/>
            <a:lumOff val="-205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vi-VN" sz="1500" kern="1200" smtClean="0"/>
            <a:t>Istraživanje – dijete uči kroz aktivno istraživanje svog okruženja kroz igru koja se cijeni kao smisleni način učenja, posebno slobodna igra;st</a:t>
          </a:r>
          <a:r>
            <a:rPr lang="sr-Latn-BA" sz="1500" kern="1200" smtClean="0"/>
            <a:t>i</a:t>
          </a:r>
          <a:r>
            <a:rPr lang="vi-VN" sz="1500" kern="1200" smtClean="0"/>
            <a:t>ču samopouzdanje i kontrolu  svog tijela, također uče strategije aktivnog istraživanja, razmišljanja i shva</a:t>
          </a:r>
          <a:r>
            <a:rPr lang="sr-Latn-BA" sz="1500" kern="1200" smtClean="0"/>
            <a:t>t</a:t>
          </a:r>
          <a:r>
            <a:rPr lang="vi-VN" sz="1500" kern="1200" smtClean="0"/>
            <a:t>anja kroz s</a:t>
          </a:r>
          <a:r>
            <a:rPr lang="sr-Latn-BA" sz="1500" kern="1200" smtClean="0"/>
            <a:t>a</a:t>
          </a:r>
          <a:r>
            <a:rPr lang="vi-VN" sz="1500" kern="1200" smtClean="0"/>
            <a:t>radničko djelovanje s</a:t>
          </a:r>
          <a:r>
            <a:rPr lang="sr-Latn-BA" sz="1500" kern="1200" smtClean="0"/>
            <a:t>a</a:t>
          </a:r>
          <a:r>
            <a:rPr lang="vi-VN" sz="1500" kern="1200" smtClean="0"/>
            <a:t> drugom djecom i odraslima.</a:t>
          </a:r>
          <a:endParaRPr lang="en-US" sz="1500" kern="1200"/>
        </a:p>
      </dsp:txBody>
      <dsp:txXfrm>
        <a:off x="51591" y="3483960"/>
        <a:ext cx="8126418" cy="953657"/>
      </dsp:txXfrm>
    </dsp:sp>
    <dsp:sp modelId="{13C8A2FF-F872-4514-9702-B59C388C251D}">
      <dsp:nvSpPr>
        <dsp:cNvPr id="0" name=""/>
        <dsp:cNvSpPr/>
      </dsp:nvSpPr>
      <dsp:spPr>
        <a:xfrm>
          <a:off x="0" y="4532408"/>
          <a:ext cx="8229600" cy="1056839"/>
        </a:xfrm>
        <a:prstGeom prst="roundRect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vi-VN" sz="1500" kern="1200" smtClean="0"/>
            <a:t>Doprinos – cijeni se doprinos svakog djeteta.; cilj je </a:t>
          </a:r>
          <a:r>
            <a:rPr lang="sr-Latn-BA" sz="1500" kern="1200" smtClean="0"/>
            <a:t>da se </a:t>
          </a:r>
          <a:r>
            <a:rPr lang="vi-VN" sz="1500" kern="1200" smtClean="0"/>
            <a:t>djec</a:t>
          </a:r>
          <a:r>
            <a:rPr lang="sr-Latn-BA" sz="1500" kern="1200" smtClean="0"/>
            <a:t>a </a:t>
          </a:r>
          <a:r>
            <a:rPr lang="vi-VN" sz="1500" kern="1200" smtClean="0"/>
            <a:t>nauč</a:t>
          </a:r>
          <a:r>
            <a:rPr lang="sr-Latn-BA" sz="1500" kern="1200" smtClean="0"/>
            <a:t>e</a:t>
          </a:r>
          <a:r>
            <a:rPr lang="vi-VN" sz="1500" kern="1200" smtClean="0"/>
            <a:t> da žive u sredini gdje ima mnogo prilika za učenje, da se cijeni individualnost i </a:t>
          </a:r>
          <a:r>
            <a:rPr lang="sr-Latn-BA" sz="1500" kern="1200" smtClean="0"/>
            <a:t>gdje se </a:t>
          </a:r>
          <a:r>
            <a:rPr lang="vi-VN" sz="1500" kern="1200" smtClean="0"/>
            <a:t>po</a:t>
          </a:r>
          <a:r>
            <a:rPr lang="sr-Latn-BA" sz="1500" kern="1200" smtClean="0"/>
            <a:t>dsti</a:t>
          </a:r>
          <a:r>
            <a:rPr lang="vi-VN" sz="1500" kern="1200" smtClean="0"/>
            <a:t>č</a:t>
          </a:r>
          <a:r>
            <a:rPr lang="sr-Latn-BA" sz="1500" kern="1200" smtClean="0"/>
            <a:t>u</a:t>
          </a:r>
          <a:r>
            <a:rPr lang="vi-VN" sz="1500" kern="1200" smtClean="0"/>
            <a:t> na s</a:t>
          </a:r>
          <a:r>
            <a:rPr lang="sr-Latn-BA" sz="1500" kern="1200" smtClean="0"/>
            <a:t>a</a:t>
          </a:r>
          <a:r>
            <a:rPr lang="vi-VN" sz="1500" kern="1200" smtClean="0"/>
            <a:t>radničko učenje.</a:t>
          </a:r>
          <a:endParaRPr lang="en-US" sz="1500" kern="1200"/>
        </a:p>
      </dsp:txBody>
      <dsp:txXfrm>
        <a:off x="51591" y="4583999"/>
        <a:ext cx="8126418" cy="9536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B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r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B08AD-7C3C-4ACA-B87D-8BC00919E6CF}" type="datetimeFigureOut">
              <a:rPr lang="sr-Latn-CS" smtClean="0"/>
              <a:pPr/>
              <a:t>23.12.2019</a:t>
            </a:fld>
            <a:endParaRPr lang="sr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52A73-BB19-4FA6-8D71-9608D113AD9B}" type="slidenum">
              <a:rPr lang="sr-Latn-BA" smtClean="0"/>
              <a:pPr/>
              <a:t>‹#›</a:t>
            </a:fld>
            <a:endParaRPr lang="sr-Latn-B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B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B08AD-7C3C-4ACA-B87D-8BC00919E6CF}" type="datetimeFigureOut">
              <a:rPr lang="sr-Latn-CS" smtClean="0"/>
              <a:pPr/>
              <a:t>23.12.2019</a:t>
            </a:fld>
            <a:endParaRPr lang="sr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52A73-BB19-4FA6-8D71-9608D113AD9B}" type="slidenum">
              <a:rPr lang="sr-Latn-BA" smtClean="0"/>
              <a:pPr/>
              <a:t>‹#›</a:t>
            </a:fld>
            <a:endParaRPr lang="sr-Latn-B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r-Latn-B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B08AD-7C3C-4ACA-B87D-8BC00919E6CF}" type="datetimeFigureOut">
              <a:rPr lang="sr-Latn-CS" smtClean="0"/>
              <a:pPr/>
              <a:t>23.12.2019</a:t>
            </a:fld>
            <a:endParaRPr lang="sr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52A73-BB19-4FA6-8D71-9608D113AD9B}" type="slidenum">
              <a:rPr lang="sr-Latn-BA" smtClean="0"/>
              <a:pPr/>
              <a:t>‹#›</a:t>
            </a:fld>
            <a:endParaRPr lang="sr-Latn-B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B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B08AD-7C3C-4ACA-B87D-8BC00919E6CF}" type="datetimeFigureOut">
              <a:rPr lang="sr-Latn-CS" smtClean="0"/>
              <a:pPr/>
              <a:t>23.12.2019</a:t>
            </a:fld>
            <a:endParaRPr lang="sr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52A73-BB19-4FA6-8D71-9608D113AD9B}" type="slidenum">
              <a:rPr lang="sr-Latn-BA" smtClean="0"/>
              <a:pPr/>
              <a:t>‹#›</a:t>
            </a:fld>
            <a:endParaRPr lang="sr-Latn-B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r-Latn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B08AD-7C3C-4ACA-B87D-8BC00919E6CF}" type="datetimeFigureOut">
              <a:rPr lang="sr-Latn-CS" smtClean="0"/>
              <a:pPr/>
              <a:t>23.12.2019</a:t>
            </a:fld>
            <a:endParaRPr lang="sr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52A73-BB19-4FA6-8D71-9608D113AD9B}" type="slidenum">
              <a:rPr lang="sr-Latn-BA" smtClean="0"/>
              <a:pPr/>
              <a:t>‹#›</a:t>
            </a:fld>
            <a:endParaRPr lang="sr-Latn-B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B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B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B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B08AD-7C3C-4ACA-B87D-8BC00919E6CF}" type="datetimeFigureOut">
              <a:rPr lang="sr-Latn-CS" smtClean="0"/>
              <a:pPr/>
              <a:t>23.12.2019</a:t>
            </a:fld>
            <a:endParaRPr lang="sr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52A73-BB19-4FA6-8D71-9608D113AD9B}" type="slidenum">
              <a:rPr lang="sr-Latn-BA" smtClean="0"/>
              <a:pPr/>
              <a:t>‹#›</a:t>
            </a:fld>
            <a:endParaRPr lang="sr-Latn-B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r-Latn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B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B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B08AD-7C3C-4ACA-B87D-8BC00919E6CF}" type="datetimeFigureOut">
              <a:rPr lang="sr-Latn-CS" smtClean="0"/>
              <a:pPr/>
              <a:t>23.12.2019</a:t>
            </a:fld>
            <a:endParaRPr lang="sr-Latn-B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52A73-BB19-4FA6-8D71-9608D113AD9B}" type="slidenum">
              <a:rPr lang="sr-Latn-BA" smtClean="0"/>
              <a:pPr/>
              <a:t>‹#›</a:t>
            </a:fld>
            <a:endParaRPr lang="sr-Latn-B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B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B08AD-7C3C-4ACA-B87D-8BC00919E6CF}" type="datetimeFigureOut">
              <a:rPr lang="sr-Latn-CS" smtClean="0"/>
              <a:pPr/>
              <a:t>23.12.2019</a:t>
            </a:fld>
            <a:endParaRPr lang="sr-Latn-B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52A73-BB19-4FA6-8D71-9608D113AD9B}" type="slidenum">
              <a:rPr lang="sr-Latn-BA" smtClean="0"/>
              <a:pPr/>
              <a:t>‹#›</a:t>
            </a:fld>
            <a:endParaRPr lang="sr-Latn-B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B08AD-7C3C-4ACA-B87D-8BC00919E6CF}" type="datetimeFigureOut">
              <a:rPr lang="sr-Latn-CS" smtClean="0"/>
              <a:pPr/>
              <a:t>23.12.2019</a:t>
            </a:fld>
            <a:endParaRPr lang="sr-Latn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52A73-BB19-4FA6-8D71-9608D113AD9B}" type="slidenum">
              <a:rPr lang="sr-Latn-BA" smtClean="0"/>
              <a:pPr/>
              <a:t>‹#›</a:t>
            </a:fld>
            <a:endParaRPr lang="sr-Latn-B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B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B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B08AD-7C3C-4ACA-B87D-8BC00919E6CF}" type="datetimeFigureOut">
              <a:rPr lang="sr-Latn-CS" smtClean="0"/>
              <a:pPr/>
              <a:t>23.12.2019</a:t>
            </a:fld>
            <a:endParaRPr lang="sr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52A73-BB19-4FA6-8D71-9608D113AD9B}" type="slidenum">
              <a:rPr lang="sr-Latn-BA" smtClean="0"/>
              <a:pPr/>
              <a:t>‹#›</a:t>
            </a:fld>
            <a:endParaRPr lang="sr-Latn-B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B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B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B08AD-7C3C-4ACA-B87D-8BC00919E6CF}" type="datetimeFigureOut">
              <a:rPr lang="sr-Latn-CS" smtClean="0"/>
              <a:pPr/>
              <a:t>23.12.2019</a:t>
            </a:fld>
            <a:endParaRPr lang="sr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52A73-BB19-4FA6-8D71-9608D113AD9B}" type="slidenum">
              <a:rPr lang="sr-Latn-BA" smtClean="0"/>
              <a:pPr/>
              <a:t>‹#›</a:t>
            </a:fld>
            <a:endParaRPr lang="sr-Latn-B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r-Latn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EB08AD-7C3C-4ACA-B87D-8BC00919E6CF}" type="datetimeFigureOut">
              <a:rPr lang="sr-Latn-CS" smtClean="0"/>
              <a:pPr/>
              <a:t>23.12.2019</a:t>
            </a:fld>
            <a:endParaRPr lang="sr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52A73-BB19-4FA6-8D71-9608D113AD9B}" type="slidenum">
              <a:rPr lang="sr-Latn-BA" smtClean="0"/>
              <a:pPr/>
              <a:t>‹#›</a:t>
            </a:fld>
            <a:endParaRPr lang="sr-Latn-B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BA" dirty="0" smtClean="0"/>
              <a:t>TE Whariki</a:t>
            </a:r>
            <a:br>
              <a:rPr lang="sr-Latn-BA" dirty="0" smtClean="0"/>
            </a:br>
            <a:r>
              <a:rPr lang="sr-Latn-BA" dirty="0" smtClean="0"/>
              <a:t>Novi Zeland</a:t>
            </a:r>
            <a:endParaRPr lang="sr-Latn-B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BA" dirty="0" smtClean="0"/>
              <a:t>Prof. dr Vlado Simeunović</a:t>
            </a:r>
            <a:endParaRPr lang="sr-Latn-BA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5255"/>
            <a:ext cx="8887707" cy="66727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0994379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242886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sr-Latn-BA" dirty="0" smtClean="0"/>
              <a:t>Ne dolazim samo sa svojim sposobnostima, već sa sobom donosim darovitost ,talente i snage moje porodice, plemena i predaka.</a:t>
            </a:r>
            <a:endParaRPr lang="sr-Latn-B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482023367"/>
              </p:ext>
            </p:extLst>
          </p:nvPr>
        </p:nvGraphicFramePr>
        <p:xfrm>
          <a:off x="457200" y="692696"/>
          <a:ext cx="8229600" cy="54334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BA" dirty="0" smtClean="0"/>
              <a:t>Nastavni plan je opisan principima, pravcima, ciljevima i ishodima učenja.</a:t>
            </a:r>
            <a:endParaRPr lang="sr-Latn-B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BA" dirty="0" smtClean="0"/>
              <a:t>Principi</a:t>
            </a:r>
            <a:br>
              <a:rPr lang="sr-Latn-BA" dirty="0" smtClean="0"/>
            </a:br>
            <a:endParaRPr lang="sr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r-Latn-BA" dirty="0" smtClean="0"/>
              <a:t>Principi </a:t>
            </a:r>
            <a:r>
              <a:rPr lang="sr-Latn-BA" dirty="0" smtClean="0"/>
              <a:t>opisuju četiri </a:t>
            </a:r>
            <a:r>
              <a:rPr lang="sr-Latn-BA" dirty="0" smtClean="0"/>
              <a:t>osnovna očekivanja </a:t>
            </a:r>
            <a:r>
              <a:rPr lang="sr-Latn-BA" dirty="0" smtClean="0"/>
              <a:t>od svih u realizaciji programa.  </a:t>
            </a:r>
            <a:r>
              <a:rPr lang="sr-Latn-BA" dirty="0" smtClean="0"/>
              <a:t> </a:t>
            </a:r>
            <a:endParaRPr lang="sr-Latn-BA" dirty="0" smtClean="0"/>
          </a:p>
          <a:p>
            <a:r>
              <a:rPr lang="sr-Latn-BA" dirty="0" smtClean="0"/>
              <a:t>Ovi principi su temelji donošenje odluka o kurikulumu i vodič su za sve aspekt pedagogije i prakse</a:t>
            </a:r>
            <a:endParaRPr lang="sr-Latn-BA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BA" dirty="0" smtClean="0"/>
              <a:t>Principi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605881723"/>
              </p:ext>
            </p:extLst>
          </p:nvPr>
        </p:nvGraphicFramePr>
        <p:xfrm>
          <a:off x="457200" y="1340768"/>
          <a:ext cx="8229600" cy="47853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4165551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BA" dirty="0" smtClean="0"/>
              <a:t>Područja učenja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ovih</a:t>
            </a:r>
            <a:r>
              <a:rPr lang="en-US" dirty="0"/>
              <a:t> </a:t>
            </a:r>
            <a:r>
              <a:rPr lang="en-US" dirty="0" err="1"/>
              <a:t>načela</a:t>
            </a:r>
            <a:r>
              <a:rPr lang="en-US" dirty="0"/>
              <a:t> </a:t>
            </a:r>
            <a:r>
              <a:rPr lang="en-US" dirty="0" err="1"/>
              <a:t>proizlazi</a:t>
            </a:r>
            <a:r>
              <a:rPr lang="en-US" dirty="0"/>
              <a:t> 5 </a:t>
            </a:r>
            <a:r>
              <a:rPr lang="en-US" dirty="0" err="1"/>
              <a:t>područja</a:t>
            </a:r>
            <a:r>
              <a:rPr lang="en-US" dirty="0"/>
              <a:t> </a:t>
            </a:r>
            <a:r>
              <a:rPr lang="en-US" dirty="0" err="1"/>
              <a:t>učenja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zajedno</a:t>
            </a:r>
            <a:r>
              <a:rPr lang="en-US" dirty="0"/>
              <a:t> </a:t>
            </a:r>
            <a:r>
              <a:rPr lang="en-US" dirty="0" err="1"/>
              <a:t>čine</a:t>
            </a:r>
            <a:r>
              <a:rPr lang="en-US" dirty="0"/>
              <a:t> </a:t>
            </a:r>
            <a:r>
              <a:rPr lang="en-US" dirty="0" err="1"/>
              <a:t>okvir</a:t>
            </a:r>
            <a:r>
              <a:rPr lang="en-US" dirty="0"/>
              <a:t> </a:t>
            </a:r>
            <a:r>
              <a:rPr lang="en-US" dirty="0" err="1"/>
              <a:t>kurikuluma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915363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158011891"/>
              </p:ext>
            </p:extLst>
          </p:nvPr>
        </p:nvGraphicFramePr>
        <p:xfrm>
          <a:off x="457200" y="404664"/>
          <a:ext cx="8229600" cy="57214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1143655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vi-VN" dirty="0"/>
              <a:t>Evaluacija i procjena</a:t>
            </a:r>
            <a:br>
              <a:rPr lang="vi-VN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25000" lnSpcReduction="20000"/>
          </a:bodyPr>
          <a:lstStyle/>
          <a:p>
            <a:endParaRPr lang="vi-VN" dirty="0"/>
          </a:p>
          <a:p>
            <a:r>
              <a:rPr lang="vi-VN" sz="6200" dirty="0"/>
              <a:t>Cilj procjene je pružanje korisnih informacija o dječjem učenju i razvoju </a:t>
            </a:r>
            <a:r>
              <a:rPr lang="vi-VN" sz="6200" dirty="0" smtClean="0"/>
              <a:t>ko</a:t>
            </a:r>
            <a:r>
              <a:rPr lang="sr-Latn-BA" sz="6200" dirty="0" smtClean="0"/>
              <a:t>je</a:t>
            </a:r>
            <a:r>
              <a:rPr lang="vi-VN" sz="6200" dirty="0" smtClean="0"/>
              <a:t> </a:t>
            </a:r>
            <a:r>
              <a:rPr lang="vi-VN" sz="6200" dirty="0"/>
              <a:t>im odrasli pružaju kroz program, a uključene su i </a:t>
            </a:r>
            <a:r>
              <a:rPr lang="sr-Latn-BA" sz="6200" dirty="0" smtClean="0"/>
              <a:t>porodice</a:t>
            </a:r>
            <a:r>
              <a:rPr lang="vi-VN" sz="6200" dirty="0" smtClean="0"/>
              <a:t> </a:t>
            </a:r>
            <a:r>
              <a:rPr lang="vi-VN" sz="6200" dirty="0"/>
              <a:t>djece. Procjena podrazumijeva profesionalno </a:t>
            </a:r>
            <a:r>
              <a:rPr lang="vi-VN" sz="6200" dirty="0" smtClean="0"/>
              <a:t>po</a:t>
            </a:r>
            <a:r>
              <a:rPr lang="sr-Latn-BA" sz="6200" dirty="0" smtClean="0"/>
              <a:t>s</a:t>
            </a:r>
            <a:r>
              <a:rPr lang="vi-VN" sz="6200" dirty="0" smtClean="0"/>
              <a:t>matranje </a:t>
            </a:r>
            <a:r>
              <a:rPr lang="vi-VN" sz="6200" dirty="0"/>
              <a:t>od strane iskusnih i </a:t>
            </a:r>
            <a:r>
              <a:rPr lang="sr-Latn-BA" sz="6200" dirty="0" smtClean="0">
                <a:latin typeface="Arial" pitchFamily="34" charset="0"/>
                <a:cs typeface="Arial" pitchFamily="34" charset="0"/>
              </a:rPr>
              <a:t>osposobljenih</a:t>
            </a:r>
            <a:r>
              <a:rPr lang="sr-Latn-BA" sz="6200" dirty="0" smtClean="0"/>
              <a:t> </a:t>
            </a:r>
            <a:r>
              <a:rPr lang="vi-VN" sz="6200" dirty="0" smtClean="0"/>
              <a:t> osoba</a:t>
            </a:r>
            <a:r>
              <a:rPr lang="sr-Latn-BA" sz="6200" dirty="0" smtClean="0"/>
              <a:t>,</a:t>
            </a:r>
            <a:r>
              <a:rPr lang="vi-VN" sz="6200" dirty="0" smtClean="0"/>
              <a:t> </a:t>
            </a:r>
            <a:r>
              <a:rPr lang="vi-VN" sz="6200" dirty="0"/>
              <a:t>te ima za cilj usavršavanje programa. </a:t>
            </a:r>
            <a:endParaRPr lang="sr-Latn-BA" sz="6200" dirty="0" smtClean="0"/>
          </a:p>
          <a:p>
            <a:endParaRPr lang="sr-Latn-BA" sz="6200" dirty="0" smtClean="0"/>
          </a:p>
          <a:p>
            <a:r>
              <a:rPr lang="vi-VN" sz="6200" dirty="0" smtClean="0"/>
              <a:t>Procjena </a:t>
            </a:r>
            <a:r>
              <a:rPr lang="vi-VN" sz="6200" dirty="0"/>
              <a:t>se odvija </a:t>
            </a:r>
            <a:r>
              <a:rPr lang="sr-Latn-BA" sz="6200" dirty="0" smtClean="0">
                <a:latin typeface="Arial" pitchFamily="34" charset="0"/>
                <a:cs typeface="Arial" pitchFamily="34" charset="0"/>
              </a:rPr>
              <a:t>neprekidno</a:t>
            </a:r>
            <a:r>
              <a:rPr lang="sr-Latn-BA" sz="6200" dirty="0" smtClean="0"/>
              <a:t> </a:t>
            </a:r>
            <a:r>
              <a:rPr lang="vi-VN" sz="6200" dirty="0" smtClean="0"/>
              <a:t>dok </a:t>
            </a:r>
            <a:r>
              <a:rPr lang="vi-VN" sz="6200" dirty="0"/>
              <a:t>odrasli slušaju, </a:t>
            </a:r>
            <a:r>
              <a:rPr lang="vi-VN" sz="6200" dirty="0" smtClean="0"/>
              <a:t>po</a:t>
            </a:r>
            <a:r>
              <a:rPr lang="sr-Latn-BA" sz="6200" dirty="0" smtClean="0"/>
              <a:t>s</a:t>
            </a:r>
            <a:r>
              <a:rPr lang="vi-VN" sz="6200" dirty="0" smtClean="0"/>
              <a:t>matraju </a:t>
            </a:r>
            <a:r>
              <a:rPr lang="vi-VN" sz="6200" dirty="0"/>
              <a:t>i </a:t>
            </a:r>
            <a:r>
              <a:rPr lang="vi-VN" sz="6200" dirty="0" smtClean="0"/>
              <a:t>s</a:t>
            </a:r>
            <a:r>
              <a:rPr lang="sr-Latn-BA" sz="6200" dirty="0" smtClean="0"/>
              <a:t>a</a:t>
            </a:r>
            <a:r>
              <a:rPr lang="vi-VN" sz="6200" dirty="0" smtClean="0"/>
              <a:t>rađuju s</a:t>
            </a:r>
            <a:r>
              <a:rPr lang="sr-Latn-BA" sz="6200" dirty="0" smtClean="0"/>
              <a:t>a</a:t>
            </a:r>
            <a:r>
              <a:rPr lang="vi-VN" sz="6200" dirty="0" smtClean="0"/>
              <a:t> </a:t>
            </a:r>
            <a:r>
              <a:rPr lang="sr-Latn-BA" sz="6200" dirty="0" smtClean="0">
                <a:latin typeface="Arial" pitchFamily="34" charset="0"/>
                <a:cs typeface="Arial" pitchFamily="34" charset="0"/>
              </a:rPr>
              <a:t>određenim</a:t>
            </a:r>
            <a:r>
              <a:rPr lang="vi-VN" sz="6200" dirty="0" smtClean="0"/>
              <a:t> </a:t>
            </a:r>
            <a:r>
              <a:rPr lang="vi-VN" sz="6200" dirty="0"/>
              <a:t>djetetom ili djecom u </a:t>
            </a:r>
            <a:r>
              <a:rPr lang="sr-Latn-BA" sz="6200" dirty="0" smtClean="0">
                <a:latin typeface="Arial" pitchFamily="34" charset="0"/>
                <a:cs typeface="Arial" pitchFamily="34" charset="0"/>
              </a:rPr>
              <a:t>vaspitnoj grupi</a:t>
            </a:r>
            <a:r>
              <a:rPr lang="vi-VN" sz="6200" dirty="0" smtClean="0"/>
              <a:t>. </a:t>
            </a:r>
            <a:r>
              <a:rPr lang="vi-VN" sz="6200" dirty="0"/>
              <a:t>Dubinska procjena zahtijeva od </a:t>
            </a:r>
            <a:r>
              <a:rPr lang="sr-Latn-BA" sz="6200" dirty="0" smtClean="0">
                <a:latin typeface="Arial" pitchFamily="34" charset="0"/>
                <a:cs typeface="Arial" pitchFamily="34" charset="0"/>
              </a:rPr>
              <a:t>vaspitača</a:t>
            </a:r>
            <a:r>
              <a:rPr lang="vi-VN" sz="6200" dirty="0" smtClean="0"/>
              <a:t> </a:t>
            </a:r>
            <a:r>
              <a:rPr lang="vi-VN" sz="6200" dirty="0"/>
              <a:t>da prati promjene u ponašanju djece i njihovom razvoju i da to povezuje </a:t>
            </a:r>
            <a:r>
              <a:rPr lang="vi-VN" sz="6200" dirty="0" smtClean="0"/>
              <a:t>s</a:t>
            </a:r>
            <a:r>
              <a:rPr lang="sr-Latn-BA" sz="6200" dirty="0" smtClean="0"/>
              <a:t>a</a:t>
            </a:r>
            <a:r>
              <a:rPr lang="vi-VN" sz="6200" dirty="0" smtClean="0"/>
              <a:t> </a:t>
            </a:r>
            <a:r>
              <a:rPr lang="vi-VN" sz="6200" dirty="0"/>
              <a:t>ciljevima kurikuluma.</a:t>
            </a:r>
          </a:p>
          <a:p>
            <a:endParaRPr lang="vi-VN" sz="6200" dirty="0"/>
          </a:p>
          <a:p>
            <a:r>
              <a:rPr lang="vi-VN" sz="6200" dirty="0"/>
              <a:t>Jedan od specifičnih načina procjene i evaluacije u Novom Zelandu su i tzv. dnevnici učenja (Learning Stories) koje pišu </a:t>
            </a:r>
            <a:r>
              <a:rPr lang="sr-Latn-BA" sz="6200" dirty="0" smtClean="0">
                <a:latin typeface="Arial" pitchFamily="34" charset="0"/>
                <a:cs typeface="Arial" pitchFamily="34" charset="0"/>
              </a:rPr>
              <a:t>vaspitači</a:t>
            </a:r>
            <a:r>
              <a:rPr lang="sr-Latn-BA" sz="6200" dirty="0" smtClean="0"/>
              <a:t> </a:t>
            </a:r>
            <a:r>
              <a:rPr lang="vi-VN" sz="6200" dirty="0" smtClean="0"/>
              <a:t> </a:t>
            </a:r>
            <a:r>
              <a:rPr lang="vi-VN" sz="6200" dirty="0"/>
              <a:t>kako bi pratili razvoj dječjeg učenja, a ujedno i sami učili i procjenjivali koje su dispozicije za učenje kod djeteta </a:t>
            </a:r>
            <a:r>
              <a:rPr lang="sr-Latn-BA" sz="6200" dirty="0" smtClean="0">
                <a:latin typeface="Arial" pitchFamily="34" charset="0"/>
                <a:cs typeface="Arial" pitchFamily="34" charset="0"/>
              </a:rPr>
              <a:t>podstical</a:t>
            </a:r>
            <a:r>
              <a:rPr lang="sr-Latn-BA" sz="6200" dirty="0" smtClean="0"/>
              <a:t>i</a:t>
            </a:r>
            <a:r>
              <a:rPr lang="vi-VN" sz="6200" dirty="0" smtClean="0"/>
              <a:t>. </a:t>
            </a:r>
            <a:endParaRPr lang="sr-Latn-BA" sz="6200" dirty="0" smtClean="0"/>
          </a:p>
          <a:p>
            <a:r>
              <a:rPr lang="vi-VN" sz="6200" dirty="0" smtClean="0"/>
              <a:t>Jedan </a:t>
            </a:r>
            <a:r>
              <a:rPr lang="vi-VN" sz="6200" dirty="0"/>
              <a:t>od specifičnih načina procjene i evaluacije u Novom Zelandu su i tzv. dnevnici učenja (learning stories). Dnevnici učenja su instrument za procjenu, ali i metoda izvještavanja. Pisanje dnevnika učenja daje </a:t>
            </a:r>
            <a:r>
              <a:rPr lang="sr-Latn-BA" sz="6200" dirty="0" smtClean="0"/>
              <a:t>vaspitačima</a:t>
            </a:r>
            <a:r>
              <a:rPr lang="vi-VN" sz="6200" dirty="0" smtClean="0"/>
              <a:t> </a:t>
            </a:r>
            <a:r>
              <a:rPr lang="vi-VN" sz="6200" dirty="0"/>
              <a:t>slobodu da otkrivaju </a:t>
            </a:r>
            <a:r>
              <a:rPr lang="vi-VN" sz="6200" dirty="0" smtClean="0"/>
              <a:t>ko </a:t>
            </a:r>
            <a:r>
              <a:rPr lang="vi-VN" sz="6200" dirty="0"/>
              <a:t>su kao </a:t>
            </a:r>
            <a:r>
              <a:rPr lang="sr-Latn-BA" sz="6200" dirty="0" smtClean="0">
                <a:latin typeface="Arial" pitchFamily="34" charset="0"/>
                <a:cs typeface="Arial" pitchFamily="34" charset="0"/>
              </a:rPr>
              <a:t>vaspitači</a:t>
            </a:r>
            <a:r>
              <a:rPr lang="vi-VN" sz="6200" dirty="0" smtClean="0">
                <a:latin typeface="Arial" pitchFamily="34" charset="0"/>
                <a:cs typeface="Arial" pitchFamily="34" charset="0"/>
              </a:rPr>
              <a:t>. </a:t>
            </a:r>
            <a:endParaRPr lang="sr-Latn-BA" sz="6200" dirty="0" smtClean="0">
              <a:latin typeface="Arial" pitchFamily="34" charset="0"/>
              <a:cs typeface="Arial" pitchFamily="34" charset="0"/>
            </a:endParaRPr>
          </a:p>
          <a:p>
            <a:endParaRPr lang="sr-Latn-BA" sz="6200" dirty="0" smtClean="0"/>
          </a:p>
          <a:p>
            <a:r>
              <a:rPr lang="vi-VN" sz="6200" dirty="0" smtClean="0"/>
              <a:t>Pomoću </a:t>
            </a:r>
            <a:r>
              <a:rPr lang="vi-VN" sz="6200" dirty="0"/>
              <a:t>njih </a:t>
            </a:r>
            <a:r>
              <a:rPr lang="sr-Latn-BA" sz="6200" dirty="0" smtClean="0">
                <a:latin typeface="Arial" pitchFamily="34" charset="0"/>
                <a:cs typeface="Arial" pitchFamily="34" charset="0"/>
              </a:rPr>
              <a:t>vaspitač</a:t>
            </a:r>
            <a:r>
              <a:rPr lang="vi-VN" sz="6200" dirty="0" smtClean="0"/>
              <a:t> </a:t>
            </a:r>
            <a:r>
              <a:rPr lang="vi-VN" sz="6200" dirty="0"/>
              <a:t>otrkriva svoje profesionalne perspektive navodeći željene ishode </a:t>
            </a:r>
            <a:r>
              <a:rPr lang="sr-Latn-BA" sz="6200" dirty="0" smtClean="0"/>
              <a:t> </a:t>
            </a:r>
            <a:r>
              <a:rPr lang="sr-Latn-BA" sz="6200" dirty="0" smtClean="0">
                <a:latin typeface="Arial" pitchFamily="34" charset="0"/>
                <a:cs typeface="Arial" pitchFamily="34" charset="0"/>
              </a:rPr>
              <a:t>uz obavezno mišljenje djece i njihove porodice</a:t>
            </a:r>
            <a:r>
              <a:rPr lang="sr-Latn-BA" sz="6200" dirty="0" smtClean="0"/>
              <a:t>.  </a:t>
            </a:r>
            <a:endParaRPr lang="en-US" sz="6200" dirty="0"/>
          </a:p>
        </p:txBody>
      </p:sp>
    </p:spTree>
    <p:extLst>
      <p:ext uri="{BB962C8B-B14F-4D97-AF65-F5344CB8AC3E}">
        <p14:creationId xmlns:p14="http://schemas.microsoft.com/office/powerpoint/2010/main" xmlns="" val="4792871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663</Words>
  <Application>Microsoft Office PowerPoint</Application>
  <PresentationFormat>On-screen Show (4:3)</PresentationFormat>
  <Paragraphs>33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TE Whariki Novi Zeland</vt:lpstr>
      <vt:lpstr>Ne dolazim samo sa svojim sposobnostima, već sa sobom donosim darovitost ,talente i snage moje porodice, plemena i predaka.</vt:lpstr>
      <vt:lpstr>Slide 3</vt:lpstr>
      <vt:lpstr>Slide 4</vt:lpstr>
      <vt:lpstr>Principi </vt:lpstr>
      <vt:lpstr>Principi</vt:lpstr>
      <vt:lpstr>Područja učenja</vt:lpstr>
      <vt:lpstr>Slide 8</vt:lpstr>
      <vt:lpstr>Evaluacija i procjena 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 Whariki Novi Zeland</dc:title>
  <dc:creator>VladoSimeunovic</dc:creator>
  <cp:lastModifiedBy>VladoSimeunovic</cp:lastModifiedBy>
  <cp:revision>11</cp:revision>
  <dcterms:created xsi:type="dcterms:W3CDTF">2019-12-17T07:27:53Z</dcterms:created>
  <dcterms:modified xsi:type="dcterms:W3CDTF">2019-12-23T07:55:29Z</dcterms:modified>
</cp:coreProperties>
</file>