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571" autoAdjust="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F7CB1-5336-4DC1-8E70-30D89F761D9A}" type="datetimeFigureOut">
              <a:rPr lang="sr-Latn-CS" smtClean="0"/>
              <a:pPr/>
              <a:t>24.12.2019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08B1-F650-4EEC-A65C-94E8CFA33818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F7CB1-5336-4DC1-8E70-30D89F761D9A}" type="datetimeFigureOut">
              <a:rPr lang="sr-Latn-CS" smtClean="0"/>
              <a:pPr/>
              <a:t>24.12.2019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08B1-F650-4EEC-A65C-94E8CFA33818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F7CB1-5336-4DC1-8E70-30D89F761D9A}" type="datetimeFigureOut">
              <a:rPr lang="sr-Latn-CS" smtClean="0"/>
              <a:pPr/>
              <a:t>24.12.2019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08B1-F650-4EEC-A65C-94E8CFA33818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F7CB1-5336-4DC1-8E70-30D89F761D9A}" type="datetimeFigureOut">
              <a:rPr lang="sr-Latn-CS" smtClean="0"/>
              <a:pPr/>
              <a:t>24.12.2019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08B1-F650-4EEC-A65C-94E8CFA33818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F7CB1-5336-4DC1-8E70-30D89F761D9A}" type="datetimeFigureOut">
              <a:rPr lang="sr-Latn-CS" smtClean="0"/>
              <a:pPr/>
              <a:t>24.12.2019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08B1-F650-4EEC-A65C-94E8CFA33818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F7CB1-5336-4DC1-8E70-30D89F761D9A}" type="datetimeFigureOut">
              <a:rPr lang="sr-Latn-CS" smtClean="0"/>
              <a:pPr/>
              <a:t>24.12.2019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08B1-F650-4EEC-A65C-94E8CFA33818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F7CB1-5336-4DC1-8E70-30D89F761D9A}" type="datetimeFigureOut">
              <a:rPr lang="sr-Latn-CS" smtClean="0"/>
              <a:pPr/>
              <a:t>24.12.2019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08B1-F650-4EEC-A65C-94E8CFA33818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F7CB1-5336-4DC1-8E70-30D89F761D9A}" type="datetimeFigureOut">
              <a:rPr lang="sr-Latn-CS" smtClean="0"/>
              <a:pPr/>
              <a:t>24.12.2019</a:t>
            </a:fld>
            <a:endParaRPr lang="sr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08B1-F650-4EEC-A65C-94E8CFA33818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F7CB1-5336-4DC1-8E70-30D89F761D9A}" type="datetimeFigureOut">
              <a:rPr lang="sr-Latn-CS" smtClean="0"/>
              <a:pPr/>
              <a:t>24.12.2019</a:t>
            </a:fld>
            <a:endParaRPr lang="sr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08B1-F650-4EEC-A65C-94E8CFA33818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F7CB1-5336-4DC1-8E70-30D89F761D9A}" type="datetimeFigureOut">
              <a:rPr lang="sr-Latn-CS" smtClean="0"/>
              <a:pPr/>
              <a:t>24.12.2019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08B1-F650-4EEC-A65C-94E8CFA33818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F7CB1-5336-4DC1-8E70-30D89F761D9A}" type="datetimeFigureOut">
              <a:rPr lang="sr-Latn-CS" smtClean="0"/>
              <a:pPr/>
              <a:t>24.12.2019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08B1-F650-4EEC-A65C-94E8CFA33818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F7CB1-5336-4DC1-8E70-30D89F761D9A}" type="datetimeFigureOut">
              <a:rPr lang="sr-Latn-CS" smtClean="0"/>
              <a:pPr/>
              <a:t>24.12.2019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908B1-F650-4EEC-A65C-94E8CFA33818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dirty="0" smtClean="0"/>
              <a:t>Komparacija kurikuluma zemalja regiona</a:t>
            </a:r>
            <a:endParaRPr lang="sr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BA" dirty="0" smtClean="0"/>
              <a:t>Prof.dr Vlado Simeunović</a:t>
            </a:r>
            <a:endParaRPr lang="sr-Latn-B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sz="3100" dirty="0" smtClean="0"/>
              <a:t>Ciljne orijentacije predškolskih programa (kurikuluma) u Sloveniji, Hrvatskoj i Srbiji</a:t>
            </a:r>
            <a:r>
              <a:rPr lang="sr-Latn-BA" dirty="0" smtClean="0"/>
              <a:t/>
            </a:r>
            <a:br>
              <a:rPr lang="sr-Latn-BA" dirty="0" smtClean="0"/>
            </a:br>
            <a:endParaRPr lang="sr-Latn-B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sr-Latn-BA" dirty="0" smtClean="0"/>
                        <a:t>R SLOVENIJA </a:t>
                      </a:r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R HRVATSKA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R SRBIJA</a:t>
                      </a:r>
                      <a:endParaRPr lang="sr-Latn-BA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28595" y="2000240"/>
          <a:ext cx="828681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2270"/>
                <a:gridCol w="2762270"/>
                <a:gridCol w="2762270"/>
              </a:tblGrid>
              <a:tr h="370840">
                <a:tc>
                  <a:txBody>
                    <a:bodyPr/>
                    <a:lstStyle/>
                    <a:p>
                      <a:r>
                        <a:rPr lang="sr-Latn-BA" dirty="0" smtClean="0"/>
                        <a:t>Humanistička orijentacija koncepcije </a:t>
                      </a:r>
                    </a:p>
                    <a:p>
                      <a:r>
                        <a:rPr lang="sr-Latn-BA" dirty="0" smtClean="0"/>
                        <a:t>u sistemu institucionalnog </a:t>
                      </a:r>
                    </a:p>
                    <a:p>
                      <a:r>
                        <a:rPr lang="sr-Latn-BA" dirty="0" smtClean="0"/>
                        <a:t>predškolskog vaspitanja i </a:t>
                      </a:r>
                    </a:p>
                    <a:p>
                      <a:r>
                        <a:rPr lang="sr-Latn-BA" dirty="0" smtClean="0"/>
                        <a:t>obrazovanja;</a:t>
                      </a:r>
                    </a:p>
                    <a:p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Humanističko-razvojna koncepcija </a:t>
                      </a:r>
                    </a:p>
                    <a:p>
                      <a:r>
                        <a:rPr lang="sr-Latn-BA" dirty="0" smtClean="0"/>
                        <a:t>u sistemu institucionalnog </a:t>
                      </a:r>
                    </a:p>
                    <a:p>
                      <a:r>
                        <a:rPr lang="sr-Latn-BA" dirty="0" smtClean="0"/>
                        <a:t>predškolskog vaspitanja i </a:t>
                      </a:r>
                    </a:p>
                    <a:p>
                      <a:r>
                        <a:rPr lang="sr-Latn-BA" dirty="0" smtClean="0"/>
                        <a:t>obrazovanja;</a:t>
                      </a:r>
                    </a:p>
                    <a:p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Holistička priroda deteta;</a:t>
                      </a:r>
                    </a:p>
                    <a:p>
                      <a:r>
                        <a:rPr lang="sr-Latn-BA" dirty="0" smtClean="0"/>
                        <a:t>Humanističko shvatanje </a:t>
                      </a:r>
                    </a:p>
                    <a:p>
                      <a:r>
                        <a:rPr lang="sr-Latn-BA" dirty="0" smtClean="0"/>
                        <a:t>prirode deteta i njegovog </a:t>
                      </a:r>
                    </a:p>
                    <a:p>
                      <a:r>
                        <a:rPr lang="sr-Latn-BA" dirty="0" smtClean="0"/>
                        <a:t>duhovnog i fizičkog razvoja;</a:t>
                      </a:r>
                    </a:p>
                    <a:p>
                      <a:endParaRPr lang="sr-Latn-B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BA" dirty="0" smtClean="0"/>
                        <a:t>Otvorenost sistema kao polazna </a:t>
                      </a:r>
                    </a:p>
                    <a:p>
                      <a:r>
                        <a:rPr lang="sr-Latn-BA" dirty="0" smtClean="0"/>
                        <a:t>osnova za izradu kurikuluma;</a:t>
                      </a:r>
                    </a:p>
                    <a:p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Specifične osobine i zakonitosti </a:t>
                      </a:r>
                      <a:r>
                        <a:rPr lang="sr-Latn-BA" baseline="0" dirty="0" smtClean="0"/>
                        <a:t> </a:t>
                      </a:r>
                      <a:r>
                        <a:rPr lang="sr-Latn-BA" dirty="0" smtClean="0"/>
                        <a:t>razvoja deteta predškolskog uzrasta;</a:t>
                      </a:r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Suštinska odrednica </a:t>
                      </a:r>
                    </a:p>
                    <a:p>
                      <a:r>
                        <a:rPr lang="pl-PL" dirty="0" smtClean="0"/>
                        <a:t>programa je da je dete </a:t>
                      </a:r>
                    </a:p>
                    <a:p>
                      <a:r>
                        <a:rPr lang="pl-PL" dirty="0" smtClean="0"/>
                        <a:t>vrednost samo po sebi;</a:t>
                      </a:r>
                      <a:endParaRPr lang="sr-Latn-BA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28596" y="2000240"/>
          <a:ext cx="8286810" cy="3214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2270"/>
                <a:gridCol w="2762270"/>
                <a:gridCol w="2762270"/>
              </a:tblGrid>
              <a:tr h="370840">
                <a:tc>
                  <a:txBody>
                    <a:bodyPr/>
                    <a:lstStyle/>
                    <a:p>
                      <a:r>
                        <a:rPr lang="sr-Latn-BA" dirty="0" smtClean="0"/>
                        <a:t>Humanistička orijentacija koncepcije </a:t>
                      </a:r>
                    </a:p>
                    <a:p>
                      <a:r>
                        <a:rPr lang="sr-Latn-BA" dirty="0" smtClean="0"/>
                        <a:t>u sistemu institucionalnog </a:t>
                      </a:r>
                    </a:p>
                    <a:p>
                      <a:r>
                        <a:rPr lang="sr-Latn-BA" dirty="0" smtClean="0"/>
                        <a:t>predškolskog vaspitanja i </a:t>
                      </a:r>
                    </a:p>
                    <a:p>
                      <a:r>
                        <a:rPr lang="sr-Latn-BA" dirty="0" smtClean="0"/>
                        <a:t>obrazovanja;</a:t>
                      </a:r>
                    </a:p>
                    <a:p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Humanističko-razvojna koncepcija </a:t>
                      </a:r>
                    </a:p>
                    <a:p>
                      <a:r>
                        <a:rPr lang="sr-Latn-BA" dirty="0" smtClean="0"/>
                        <a:t>u sistemu institucionalnog </a:t>
                      </a:r>
                    </a:p>
                    <a:p>
                      <a:r>
                        <a:rPr lang="sr-Latn-BA" dirty="0" smtClean="0"/>
                        <a:t>predškolskog vaspitanja i </a:t>
                      </a:r>
                    </a:p>
                    <a:p>
                      <a:r>
                        <a:rPr lang="sr-Latn-BA" dirty="0" smtClean="0"/>
                        <a:t>obrazovanja;</a:t>
                      </a:r>
                    </a:p>
                    <a:p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Holistička priroda deteta;</a:t>
                      </a:r>
                    </a:p>
                    <a:p>
                      <a:r>
                        <a:rPr lang="sr-Latn-BA" dirty="0" smtClean="0"/>
                        <a:t>Humanističko shvatanje </a:t>
                      </a:r>
                    </a:p>
                    <a:p>
                      <a:r>
                        <a:rPr lang="sr-Latn-BA" dirty="0" smtClean="0"/>
                        <a:t>prirode deteta i njegovog </a:t>
                      </a:r>
                    </a:p>
                    <a:p>
                      <a:r>
                        <a:rPr lang="sr-Latn-BA" dirty="0" smtClean="0"/>
                        <a:t>duhovnog i fizičkog razvoja;</a:t>
                      </a:r>
                    </a:p>
                    <a:p>
                      <a:endParaRPr lang="sr-Latn-BA" dirty="0"/>
                    </a:p>
                  </a:txBody>
                  <a:tcPr/>
                </a:tc>
              </a:tr>
              <a:tr h="1477350">
                <a:tc>
                  <a:txBody>
                    <a:bodyPr/>
                    <a:lstStyle/>
                    <a:p>
                      <a:r>
                        <a:rPr lang="sr-Latn-BA" dirty="0" smtClean="0"/>
                        <a:t>Otvorenost sistema kao polazna osnova za izradu kurikuluma;</a:t>
                      </a:r>
                    </a:p>
                    <a:p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Specifične osobine i zakonitosti </a:t>
                      </a:r>
                      <a:r>
                        <a:rPr lang="sr-Latn-BA" baseline="0" dirty="0" smtClean="0"/>
                        <a:t> </a:t>
                      </a:r>
                      <a:r>
                        <a:rPr lang="sr-Latn-BA" dirty="0" smtClean="0"/>
                        <a:t>razvoja deteta predškolskog uzrasta;</a:t>
                      </a:r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Suštinska odrednica </a:t>
                      </a:r>
                    </a:p>
                    <a:p>
                      <a:r>
                        <a:rPr lang="pl-PL" dirty="0" smtClean="0"/>
                        <a:t>programa je da je dete </a:t>
                      </a:r>
                    </a:p>
                    <a:p>
                      <a:r>
                        <a:rPr lang="pl-PL" dirty="0" smtClean="0"/>
                        <a:t>vrednost samo po sebi;</a:t>
                      </a:r>
                      <a:endParaRPr lang="sr-Latn-B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0"/>
          <a:ext cx="8229600" cy="5783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71482">
                <a:tc>
                  <a:txBody>
                    <a:bodyPr/>
                    <a:lstStyle/>
                    <a:p>
                      <a:r>
                        <a:rPr lang="sr-Latn-BA" dirty="0" smtClean="0"/>
                        <a:t>R SLOVENIJA </a:t>
                      </a:r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R HRVATSKA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R SRBIJA</a:t>
                      </a:r>
                      <a:endParaRPr lang="sr-Latn-BA" dirty="0"/>
                    </a:p>
                  </a:txBody>
                  <a:tcPr/>
                </a:tc>
              </a:tr>
              <a:tr h="1000132">
                <a:tc>
                  <a:txBody>
                    <a:bodyPr/>
                    <a:lstStyle/>
                    <a:p>
                      <a:r>
                        <a:rPr lang="sr-Latn-BA" dirty="0" smtClean="0"/>
                        <a:t>Konkretizacija opštih (globalnih) i </a:t>
                      </a:r>
                    </a:p>
                    <a:p>
                      <a:r>
                        <a:rPr lang="sr-Latn-BA" dirty="0" smtClean="0"/>
                        <a:t>posebnih ciljeva;</a:t>
                      </a:r>
                    </a:p>
                    <a:p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Saznanja o mogućnostima </a:t>
                      </a:r>
                    </a:p>
                    <a:p>
                      <a:r>
                        <a:rPr lang="sr-Latn-BA" dirty="0" smtClean="0"/>
                        <a:t>čovekovog razvoja u celini;</a:t>
                      </a:r>
                    </a:p>
                    <a:p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Pedagoško-psihološka </a:t>
                      </a:r>
                    </a:p>
                    <a:p>
                      <a:r>
                        <a:rPr lang="sr-Latn-BA" dirty="0" smtClean="0"/>
                        <a:t>saznanja o razvoju deteta kao polazna osnova za kreiranje </a:t>
                      </a:r>
                    </a:p>
                    <a:p>
                      <a:r>
                        <a:rPr lang="sr-Latn-BA" dirty="0" smtClean="0"/>
                        <a:t>programa;</a:t>
                      </a:r>
                    </a:p>
                    <a:p>
                      <a:endParaRPr lang="sr-Latn-BA" dirty="0"/>
                    </a:p>
                  </a:txBody>
                  <a:tcPr/>
                </a:tc>
              </a:tr>
              <a:tr h="905846">
                <a:tc>
                  <a:txBody>
                    <a:bodyPr/>
                    <a:lstStyle/>
                    <a:p>
                      <a:r>
                        <a:rPr lang="sr-Latn-BA" dirty="0" smtClean="0"/>
                        <a:t>Zajedničke zakonitosti dečjeg razvoja kao osnova za kreiranje kurikuluma;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Otvorenost programa za saradnju sa roditeljima školom, detetovim </a:t>
                      </a:r>
                    </a:p>
                    <a:p>
                      <a:r>
                        <a:rPr lang="sr-Latn-BA" dirty="0" smtClean="0"/>
                        <a:t>okruženjem u celini;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Zajednička načela rada;</a:t>
                      </a:r>
                    </a:p>
                    <a:p>
                      <a:r>
                        <a:rPr lang="sr-Latn-BA" dirty="0" smtClean="0"/>
                        <a:t>Orijentacija na saradnju sa </a:t>
                      </a:r>
                    </a:p>
                    <a:p>
                      <a:r>
                        <a:rPr lang="sr-Latn-BA" dirty="0" smtClean="0"/>
                        <a:t>okruženjem;</a:t>
                      </a:r>
                    </a:p>
                    <a:p>
                      <a:endParaRPr lang="sr-Latn-BA" dirty="0"/>
                    </a:p>
                  </a:txBody>
                  <a:tcPr/>
                </a:tc>
              </a:tr>
              <a:tr h="1339457">
                <a:tc>
                  <a:txBody>
                    <a:bodyPr/>
                    <a:lstStyle/>
                    <a:p>
                      <a:r>
                        <a:rPr lang="sr-Latn-BA" dirty="0" smtClean="0"/>
                        <a:t>*Zajednička načela predškolskog </a:t>
                      </a:r>
                      <a:r>
                        <a:rPr lang="sr-Latn-BA" baseline="0" dirty="0" smtClean="0"/>
                        <a:t> </a:t>
                      </a:r>
                      <a:r>
                        <a:rPr lang="sr-Latn-BA" dirty="0" smtClean="0"/>
                        <a:t>vaspitnja kao osnova za kreiranje kurikuluma;</a:t>
                      </a:r>
                    </a:p>
                    <a:p>
                      <a:r>
                        <a:rPr lang="sr-Latn-BA" dirty="0" smtClean="0"/>
                        <a:t>*Holističko shvatanje prirode dečjeg razvoja</a:t>
                      </a:r>
                    </a:p>
                    <a:p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Otvorenost programa za saradnju sa roditeljima školom, detetovim </a:t>
                      </a:r>
                    </a:p>
                    <a:p>
                      <a:r>
                        <a:rPr lang="sr-Latn-BA" dirty="0" smtClean="0"/>
                        <a:t>okruženjem u celini;</a:t>
                      </a:r>
                    </a:p>
                    <a:p>
                      <a:r>
                        <a:rPr lang="sr-Latn-BA" dirty="0" smtClean="0"/>
                        <a:t>Sistem javne odgovornosti </a:t>
                      </a:r>
                    </a:p>
                    <a:p>
                      <a:r>
                        <a:rPr lang="sr-Latn-BA" dirty="0" smtClean="0"/>
                        <a:t>praćenjem i vrednovanjem </a:t>
                      </a:r>
                    </a:p>
                    <a:p>
                      <a:r>
                        <a:rPr lang="sr-Latn-BA" dirty="0" smtClean="0"/>
                        <a:t>doprinosa svakog</a:t>
                      </a:r>
                      <a:r>
                        <a:rPr lang="sr-Latn-BA" baseline="0" dirty="0" smtClean="0"/>
                        <a:t> </a:t>
                      </a:r>
                      <a:r>
                        <a:rPr lang="sr-Latn-BA" dirty="0" smtClean="0"/>
                        <a:t>pojedinca u sistemu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Holizam (celovitost pristupa)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BA" sz="2400" dirty="0" smtClean="0"/>
              <a:t>Programska načela vaspitno-obrazovnog rada u predškolskim programima </a:t>
            </a:r>
            <a:br>
              <a:rPr lang="sr-Latn-BA" sz="2400" dirty="0" smtClean="0"/>
            </a:br>
            <a:r>
              <a:rPr lang="sr-Latn-BA" sz="2400" dirty="0" smtClean="0"/>
              <a:t>(kurikulumima) u Sloveniji, Hrvatskoj i Srbiji</a:t>
            </a:r>
            <a:endParaRPr lang="sr-Latn-BA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571612"/>
          <a:ext cx="8229600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sr-Latn-BA" dirty="0" smtClean="0"/>
                        <a:t>R SLOVENIJA </a:t>
                      </a:r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R HRVATSKA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R SRBIJA</a:t>
                      </a:r>
                      <a:endParaRPr lang="sr-Latn-B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vi-VN" dirty="0" smtClean="0"/>
                        <a:t>vaspitanje deteta graditi na dečjim uzrasnim i razvojnim mogućnostima</a:t>
                      </a:r>
                    </a:p>
                    <a:p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dirty="0" smtClean="0"/>
                        <a:t>usklađenost sa uzrasni i </a:t>
                      </a:r>
                    </a:p>
                    <a:p>
                      <a:r>
                        <a:rPr lang="vi-VN" dirty="0" smtClean="0"/>
                        <a:t>individualnim ritmom deteta</a:t>
                      </a:r>
                    </a:p>
                    <a:p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dirty="0" smtClean="0"/>
                        <a:t>načelo usklađenosti sa </a:t>
                      </a:r>
                    </a:p>
                    <a:p>
                      <a:r>
                        <a:rPr lang="vi-VN" dirty="0" smtClean="0"/>
                        <a:t>uzrasnim i individualnim </a:t>
                      </a:r>
                    </a:p>
                    <a:p>
                      <a:r>
                        <a:rPr lang="vi-VN" dirty="0" smtClean="0"/>
                        <a:t>karakteristikama dece</a:t>
                      </a:r>
                    </a:p>
                    <a:p>
                      <a:endParaRPr lang="sr-Latn-B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BA" dirty="0" smtClean="0"/>
                        <a:t>predškolsko doba ima svoje </a:t>
                      </a:r>
                    </a:p>
                    <a:p>
                      <a:r>
                        <a:rPr lang="sr-Latn-BA" dirty="0" smtClean="0"/>
                        <a:t>razvojne periode koje treba </a:t>
                      </a:r>
                    </a:p>
                    <a:p>
                      <a:r>
                        <a:rPr lang="sr-Latn-BA" dirty="0" smtClean="0"/>
                        <a:t>poštovati u radu</a:t>
                      </a:r>
                    </a:p>
                    <a:p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fizički razvoj i zdravlje deteta su </a:t>
                      </a:r>
                    </a:p>
                    <a:p>
                      <a:r>
                        <a:rPr lang="sr-Latn-BA" dirty="0" smtClean="0"/>
                        <a:t>preduslov razvoja u celini;</a:t>
                      </a:r>
                    </a:p>
                    <a:p>
                      <a:r>
                        <a:rPr lang="sr-Latn-BA" dirty="0" smtClean="0"/>
                        <a:t>*kognitivni razvoj i razvoj sposobnosti </a:t>
                      </a:r>
                    </a:p>
                    <a:p>
                      <a:r>
                        <a:rPr lang="sr-Latn-BA" dirty="0" smtClean="0"/>
                        <a:t>uslov su optimalnog emocionalno- </a:t>
                      </a:r>
                    </a:p>
                    <a:p>
                      <a:r>
                        <a:rPr lang="sr-Latn-BA" dirty="0" smtClean="0"/>
                        <a:t>-socijalnog razvoja deteta</a:t>
                      </a:r>
                    </a:p>
                    <a:p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načelo celovitosti i integriteta;</a:t>
                      </a:r>
                    </a:p>
                    <a:p>
                      <a:r>
                        <a:rPr lang="sr-Latn-BA" dirty="0" smtClean="0"/>
                        <a:t>*načelo praćenja i podsticanja </a:t>
                      </a:r>
                    </a:p>
                    <a:p>
                      <a:r>
                        <a:rPr lang="sr-Latn-BA" dirty="0" smtClean="0"/>
                        <a:t>dečjeg razvoja</a:t>
                      </a:r>
                    </a:p>
                    <a:p>
                      <a:endParaRPr lang="sr-Latn-B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85750"/>
          <a:ext cx="82296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sr-Latn-BA" dirty="0" smtClean="0"/>
                        <a:t>aktivno učenje deteta odvija se kroz socijalnu interakciju u skladu sa dečjim interesovanjima </a:t>
                      </a:r>
                    </a:p>
                    <a:p>
                      <a:r>
                        <a:rPr lang="sr-Latn-BA" dirty="0" smtClean="0"/>
                        <a:t>i mogućnostima</a:t>
                      </a:r>
                    </a:p>
                    <a:p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*uvažavanje životnog iskustva deteta;</a:t>
                      </a:r>
                    </a:p>
                    <a:p>
                      <a:r>
                        <a:rPr lang="sr-Latn-BA" dirty="0" smtClean="0"/>
                        <a:t>*emocionalno-socijalne potrebe deteta su podjednako važne kao i </a:t>
                      </a:r>
                    </a:p>
                    <a:p>
                      <a:r>
                        <a:rPr lang="sr-Latn-BA" dirty="0" smtClean="0"/>
                        <a:t>fizičke potrebe deteta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*načelo životnosti;</a:t>
                      </a:r>
                    </a:p>
                    <a:p>
                      <a:r>
                        <a:rPr lang="sr-Latn-BA" dirty="0" smtClean="0"/>
                        <a:t>*načelo socijalne integracije i kontinuiteta</a:t>
                      </a:r>
                    </a:p>
                    <a:p>
                      <a:endParaRPr lang="sr-Latn-BA" dirty="0"/>
                    </a:p>
                  </a:txBody>
                  <a:tcPr/>
                </a:tc>
              </a:tr>
              <a:tr h="1417322">
                <a:tc>
                  <a:txBody>
                    <a:bodyPr/>
                    <a:lstStyle/>
                    <a:p>
                      <a:r>
                        <a:rPr lang="sr-Latn-BA" dirty="0" smtClean="0"/>
                        <a:t>dečja igra je najvažnija i osnovna aktivnost deteta, predstavlja način učenja i sredstvo razvoja u </a:t>
                      </a:r>
                    </a:p>
                    <a:p>
                      <a:r>
                        <a:rPr lang="sr-Latn-BA" dirty="0" smtClean="0"/>
                        <a:t>ranom detinjstvu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učenje deteta se odvija kroz igru koja ima razvojnu i vaspitnu vrednost</a:t>
                      </a:r>
                    </a:p>
                    <a:p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načelo poštovanja i kultivisanja dečje igre</a:t>
                      </a:r>
                    </a:p>
                    <a:p>
                      <a:endParaRPr lang="sr-Latn-BA" dirty="0"/>
                    </a:p>
                  </a:txBody>
                  <a:tcPr/>
                </a:tc>
              </a:tr>
              <a:tr h="1443048">
                <a:tc>
                  <a:txBody>
                    <a:bodyPr/>
                    <a:lstStyle/>
                    <a:p>
                      <a:r>
                        <a:rPr lang="vi-VN" dirty="0" smtClean="0"/>
                        <a:t>područja delatnosti se u </a:t>
                      </a:r>
                    </a:p>
                    <a:p>
                      <a:r>
                        <a:rPr lang="vi-VN" dirty="0" smtClean="0"/>
                        <a:t>kurikulumu međusobno prepliću</a:t>
                      </a:r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omogućavanje i podsticanje stvaralačkih potencijala deteta</a:t>
                      </a:r>
                    </a:p>
                    <a:p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načelo aktiviranja i postepenog osamostaljivanja dece;</a:t>
                      </a:r>
                    </a:p>
                    <a:p>
                      <a:r>
                        <a:rPr lang="sr-Latn-BA" dirty="0" smtClean="0"/>
                        <a:t>*načelo orijentacije ka opštim ciljevima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sz="3100" dirty="0" smtClean="0"/>
              <a:t>Ciljevi i zadaci predškolskog vaspitanja i obrazovanja u Sloveniji, Hrvatskoj i Srbiji</a:t>
            </a:r>
            <a:r>
              <a:rPr lang="sr-Latn-BA" dirty="0" smtClean="0"/>
              <a:t/>
            </a:r>
            <a:br>
              <a:rPr lang="sr-Latn-BA" dirty="0" smtClean="0"/>
            </a:br>
            <a:endParaRPr lang="sr-Latn-B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71472" y="1142984"/>
          <a:ext cx="8229600" cy="503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5974"/>
                <a:gridCol w="2286016"/>
                <a:gridCol w="3757610"/>
              </a:tblGrid>
              <a:tr h="370840">
                <a:tc>
                  <a:txBody>
                    <a:bodyPr/>
                    <a:lstStyle/>
                    <a:p>
                      <a:r>
                        <a:rPr lang="sr-Latn-BA" dirty="0" smtClean="0"/>
                        <a:t>R SLOVENIJA </a:t>
                      </a:r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R HRVATSKA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R SRBIJA</a:t>
                      </a:r>
                      <a:endParaRPr lang="sr-Latn-B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BA" dirty="0" smtClean="0"/>
                        <a:t>Ciljevi kurikuluma za vrtiće</a:t>
                      </a:r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Opšte postavke u sistemu vaspitanja </a:t>
                      </a:r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Zajednički vaspitno-obrazovni ciljevi u </a:t>
                      </a:r>
                    </a:p>
                    <a:p>
                      <a:r>
                        <a:rPr lang="sr-Latn-BA" dirty="0" smtClean="0"/>
                        <a:t>Modelu A i Modelu B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Oblasti aktivnosti u odnosu na razvoj i </a:t>
                      </a:r>
                    </a:p>
                    <a:p>
                      <a:r>
                        <a:rPr lang="pl-PL" dirty="0" smtClean="0"/>
                        <a:t>uzrast deteta</a:t>
                      </a:r>
                    </a:p>
                    <a:p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dirty="0" smtClean="0"/>
                        <a:t>Razvoj pojedinca u skladu s </a:t>
                      </a:r>
                    </a:p>
                    <a:p>
                      <a:r>
                        <a:rPr lang="vi-VN" dirty="0" smtClean="0"/>
                        <a:t>ličnim potrebama, sposobnostima, </a:t>
                      </a:r>
                    </a:p>
                    <a:p>
                      <a:r>
                        <a:rPr lang="vi-VN" dirty="0" smtClean="0"/>
                        <a:t>mogućnostima i interesovanja</a:t>
                      </a:r>
                    </a:p>
                    <a:p>
                      <a:r>
                        <a:rPr lang="vi-VN" dirty="0" smtClean="0"/>
                        <a:t>*Osposobljavanje pojedinca za </a:t>
                      </a:r>
                    </a:p>
                    <a:p>
                      <a:r>
                        <a:rPr lang="vi-VN" dirty="0" smtClean="0"/>
                        <a:t>određeni tehnološki, društveni, </a:t>
                      </a:r>
                    </a:p>
                    <a:p>
                      <a:r>
                        <a:rPr lang="vi-VN" dirty="0" smtClean="0"/>
                        <a:t>politički, kulturni i ekološki razvoj;</a:t>
                      </a:r>
                    </a:p>
                    <a:p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Posebni ciljevi</a:t>
                      </a:r>
                      <a:endParaRPr lang="sr-Latn-B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B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B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pPr fontAlgn="t">
              <a:buNone/>
            </a:pPr>
            <a:r>
              <a:rPr lang="sr-Latn-BA" b="1" dirty="0" smtClean="0"/>
              <a:t> </a:t>
            </a:r>
            <a:endParaRPr lang="sr-Latn-BA" dirty="0" smtClean="0"/>
          </a:p>
          <a:p>
            <a:pPr fontAlgn="t"/>
            <a:endParaRPr lang="sr-Latn-BA" b="1" dirty="0" smtClean="0"/>
          </a:p>
          <a:p>
            <a:pPr fontAlgn="t">
              <a:buNone/>
            </a:pPr>
            <a:r>
              <a:rPr lang="sr-Latn-BA" b="1" dirty="0" smtClean="0"/>
              <a:t> </a:t>
            </a:r>
            <a:endParaRPr lang="sr-Latn-BA" dirty="0" smtClean="0"/>
          </a:p>
          <a:p>
            <a:pPr fontAlgn="t"/>
            <a:endParaRPr lang="sr-Latn-BA" b="1" dirty="0" smtClean="0"/>
          </a:p>
          <a:p>
            <a:pPr fontAlgn="t"/>
            <a:endParaRPr lang="sr-Latn-BA" b="1" dirty="0" smtClean="0"/>
          </a:p>
          <a:p>
            <a:pPr fontAlgn="t"/>
            <a:endParaRPr lang="sr-Latn-BA" b="1" dirty="0" smtClean="0"/>
          </a:p>
          <a:p>
            <a:endParaRPr lang="sr-Latn-B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0034" y="214290"/>
          <a:ext cx="778674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5500726"/>
              </a:tblGrid>
              <a:tr h="370840">
                <a:tc>
                  <a:txBody>
                    <a:bodyPr/>
                    <a:lstStyle/>
                    <a:p>
                      <a:r>
                        <a:rPr lang="sr-Latn-BA" dirty="0" smtClean="0"/>
                        <a:t>R SLOVENIJA </a:t>
                      </a:r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R HRVATSKA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0034" y="642918"/>
          <a:ext cx="7786742" cy="5937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5500726"/>
              </a:tblGrid>
              <a:tr h="3078516">
                <a:tc rowSpan="2">
                  <a:txBody>
                    <a:bodyPr/>
                    <a:lstStyle/>
                    <a:p>
                      <a:pPr fontAlgn="t"/>
                      <a:r>
                        <a:rPr lang="pl-PL" b="1" dirty="0" smtClean="0">
                          <a:solidFill>
                            <a:srgbClr val="C00000"/>
                          </a:solidFill>
                        </a:rPr>
                        <a:t>Oblasti aktivnosti u odnosu na razvoj i </a:t>
                      </a:r>
                    </a:p>
                    <a:p>
                      <a:pPr fontAlgn="t"/>
                      <a:r>
                        <a:rPr lang="pl-PL" b="1" dirty="0" smtClean="0">
                          <a:solidFill>
                            <a:srgbClr val="C00000"/>
                          </a:solidFill>
                        </a:rPr>
                        <a:t>uzrast deteta</a:t>
                      </a:r>
                      <a:endParaRPr lang="sr-Latn-BA" b="1" dirty="0" smtClean="0">
                        <a:solidFill>
                          <a:srgbClr val="C00000"/>
                        </a:solidFill>
                      </a:endParaRPr>
                    </a:p>
                    <a:p>
                      <a:pPr fontAlgn="t"/>
                      <a:endParaRPr lang="sr-Latn-BA" b="1" dirty="0" smtClean="0"/>
                    </a:p>
                    <a:p>
                      <a:pPr fontAlgn="t"/>
                      <a:endParaRPr lang="sr-Latn-BA" b="1" dirty="0" smtClean="0"/>
                    </a:p>
                    <a:p>
                      <a:pPr fontAlgn="t">
                        <a:buFont typeface="Arial" pitchFamily="34" charset="0"/>
                        <a:buChar char="•"/>
                      </a:pPr>
                      <a:r>
                        <a:rPr lang="sr-Latn-BA" b="1" dirty="0" smtClean="0"/>
                        <a:t>Kretanje</a:t>
                      </a:r>
                      <a:endParaRPr lang="sr-Latn-BA" dirty="0" smtClean="0"/>
                    </a:p>
                    <a:p>
                      <a:pPr fontAlgn="t">
                        <a:buFont typeface="Arial" pitchFamily="34" charset="0"/>
                        <a:buChar char="•"/>
                      </a:pPr>
                      <a:r>
                        <a:rPr lang="sr-Latn-BA" b="1" dirty="0" smtClean="0"/>
                        <a:t>Jezik </a:t>
                      </a:r>
                      <a:endParaRPr lang="sr-Latn-BA" dirty="0" smtClean="0"/>
                    </a:p>
                    <a:p>
                      <a:pPr fontAlgn="t">
                        <a:buFont typeface="Arial" pitchFamily="34" charset="0"/>
                        <a:buChar char="•"/>
                      </a:pPr>
                      <a:r>
                        <a:rPr lang="sr-Latn-BA" b="1" dirty="0" smtClean="0"/>
                        <a:t>Umetnost</a:t>
                      </a:r>
                      <a:endParaRPr lang="sr-Latn-BA" dirty="0" smtClean="0"/>
                    </a:p>
                    <a:p>
                      <a:pPr fontAlgn="t">
                        <a:buFont typeface="Arial" pitchFamily="34" charset="0"/>
                        <a:buChar char="•"/>
                      </a:pPr>
                      <a:r>
                        <a:rPr lang="sr-Latn-BA" b="1" dirty="0" smtClean="0"/>
                        <a:t>Priroda</a:t>
                      </a:r>
                      <a:endParaRPr lang="sr-Latn-BA" dirty="0" smtClean="0"/>
                    </a:p>
                    <a:p>
                      <a:pPr fontAlgn="t">
                        <a:buFont typeface="Arial" pitchFamily="34" charset="0"/>
                        <a:buChar char="•"/>
                      </a:pPr>
                      <a:r>
                        <a:rPr lang="sr-Latn-BA" b="1" dirty="0" smtClean="0"/>
                        <a:t>Društvo</a:t>
                      </a:r>
                      <a:endParaRPr lang="sr-Latn-BA" dirty="0" smtClean="0"/>
                    </a:p>
                    <a:p>
                      <a:pPr fontAlgn="t">
                        <a:buFont typeface="Arial" pitchFamily="34" charset="0"/>
                        <a:buChar char="•"/>
                      </a:pPr>
                      <a:r>
                        <a:rPr lang="sr-Latn-BA" b="1" dirty="0" smtClean="0"/>
                        <a:t>Matematika</a:t>
                      </a:r>
                      <a:endParaRPr lang="sr-Latn-BA" dirty="0" smtClean="0"/>
                    </a:p>
                    <a:p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r-Latn-BA" b="1" dirty="0" smtClean="0">
                          <a:solidFill>
                            <a:srgbClr val="C00000"/>
                          </a:solidFill>
                        </a:rPr>
                        <a:t>OPŠTI CILJ </a:t>
                      </a:r>
                    </a:p>
                    <a:p>
                      <a:pPr fontAlgn="t"/>
                      <a:r>
                        <a:rPr lang="pl-PL" b="1" dirty="0" smtClean="0">
                          <a:solidFill>
                            <a:srgbClr val="C00000"/>
                          </a:solidFill>
                        </a:rPr>
                        <a:t>Posebni ciljevi i zadaci u odnosu na </a:t>
                      </a:r>
                    </a:p>
                    <a:p>
                      <a:pPr fontAlgn="t"/>
                      <a:r>
                        <a:rPr lang="pl-PL" b="1" dirty="0" smtClean="0">
                          <a:solidFill>
                            <a:srgbClr val="C00000"/>
                          </a:solidFill>
                        </a:rPr>
                        <a:t>aspekte razvoja deteta</a:t>
                      </a:r>
                    </a:p>
                    <a:p>
                      <a:pPr fontAlgn="t"/>
                      <a:endParaRPr lang="sr-Latn-BA" b="1" dirty="0" smtClean="0">
                        <a:solidFill>
                          <a:srgbClr val="C00000"/>
                        </a:solidFill>
                      </a:endParaRPr>
                    </a:p>
                    <a:p>
                      <a:pPr fontAlgn="t">
                        <a:buFont typeface="Arial" pitchFamily="34" charset="0"/>
                        <a:buChar char="•"/>
                      </a:pPr>
                      <a:r>
                        <a:rPr lang="sr-Latn-BA" b="1" dirty="0" smtClean="0"/>
                        <a:t>Osnovne </a:t>
                      </a:r>
                      <a:r>
                        <a:rPr lang="bs-Cyrl-BA" b="1" dirty="0" smtClean="0"/>
                        <a:t>те</a:t>
                      </a:r>
                      <a:r>
                        <a:rPr lang="sr-Latn-BA" b="1" dirty="0" smtClean="0"/>
                        <a:t>lesne potrebe</a:t>
                      </a:r>
                      <a:endParaRPr lang="sr-Latn-BA" dirty="0" smtClean="0"/>
                    </a:p>
                    <a:p>
                      <a:pPr fontAlgn="t">
                        <a:buFont typeface="Arial" pitchFamily="34" charset="0"/>
                        <a:buChar char="•"/>
                      </a:pPr>
                      <a:r>
                        <a:rPr lang="sr-Latn-BA" b="1" dirty="0" smtClean="0"/>
                        <a:t>Stvaralačke osobine koje dete spontano pokazuje </a:t>
                      </a:r>
                      <a:endParaRPr lang="sr-Latn-BA" dirty="0" smtClean="0"/>
                    </a:p>
                    <a:p>
                      <a:pPr fontAlgn="t">
                        <a:buFont typeface="Arial" pitchFamily="34" charset="0"/>
                        <a:buChar char="•"/>
                      </a:pPr>
                      <a:r>
                        <a:rPr lang="sr-Latn-BA" b="1" dirty="0" smtClean="0"/>
                        <a:t>Radoznalost i aktivan stvaralački odnos prema svetu </a:t>
                      </a:r>
                      <a:endParaRPr lang="sr-Latn-BA" dirty="0" smtClean="0"/>
                    </a:p>
                    <a:p>
                      <a:pPr fontAlgn="t">
                        <a:buFont typeface="Arial" pitchFamily="34" charset="0"/>
                        <a:buChar char="•"/>
                      </a:pPr>
                      <a:r>
                        <a:rPr lang="sr-Latn-BA" b="1" dirty="0" smtClean="0"/>
                        <a:t>Komuniciranja</a:t>
                      </a:r>
                      <a:endParaRPr lang="sr-Latn-BA" dirty="0" smtClean="0"/>
                    </a:p>
                    <a:p>
                      <a:pPr fontAlgn="t">
                        <a:buFont typeface="Arial" pitchFamily="34" charset="0"/>
                        <a:buChar char="•"/>
                      </a:pPr>
                      <a:r>
                        <a:rPr lang="sr-Latn-BA" b="1" dirty="0" smtClean="0"/>
                        <a:t>Očuvanje zdravlja</a:t>
                      </a:r>
                      <a:endParaRPr lang="sr-Latn-BA" dirty="0" smtClean="0"/>
                    </a:p>
                    <a:p>
                      <a:pPr fontAlgn="t">
                        <a:buFont typeface="Arial" pitchFamily="34" charset="0"/>
                        <a:buChar char="•"/>
                      </a:pPr>
                      <a:r>
                        <a:rPr lang="sr-Latn-BA" b="1" dirty="0" smtClean="0"/>
                        <a:t> Razvoj emocionalne stabilnosti</a:t>
                      </a:r>
                      <a:endParaRPr lang="sr-Latn-BA" dirty="0" smtClean="0"/>
                    </a:p>
                    <a:p>
                      <a:pPr fontAlgn="t">
                        <a:buFont typeface="Arial" pitchFamily="34" charset="0"/>
                        <a:buChar char="•"/>
                      </a:pPr>
                      <a:r>
                        <a:rPr lang="sr-Latn-BA" b="1" dirty="0" smtClean="0"/>
                        <a:t>Razvoj samostalnosti</a:t>
                      </a:r>
                      <a:endParaRPr lang="sr-Latn-BA" dirty="0" smtClean="0"/>
                    </a:p>
                    <a:p>
                      <a:endParaRPr lang="sr-Latn-BA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145">
                <a:tc vMerge="1">
                  <a:txBody>
                    <a:bodyPr/>
                    <a:lstStyle/>
                    <a:p>
                      <a:endParaRPr lang="sr-Latn-B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buFont typeface="Arial" pitchFamily="34" charset="0"/>
                        <a:buChar char="•"/>
                      </a:pPr>
                      <a:r>
                        <a:rPr lang="sr-Latn-BA" b="1" dirty="0" smtClean="0"/>
                        <a:t>Razvoj pozitivne slike o sebi</a:t>
                      </a:r>
                      <a:endParaRPr lang="sr-Latn-BA" dirty="0" smtClean="0"/>
                    </a:p>
                    <a:p>
                      <a:pPr fontAlgn="t">
                        <a:buFont typeface="Arial" pitchFamily="34" charset="0"/>
                        <a:buChar char="•"/>
                      </a:pPr>
                      <a:r>
                        <a:rPr lang="sr-Latn-BA" b="1" dirty="0" smtClean="0"/>
                        <a:t>Socijalne interakcije</a:t>
                      </a:r>
                      <a:endParaRPr lang="sr-Latn-BA" dirty="0" smtClean="0"/>
                    </a:p>
                    <a:p>
                      <a:pPr fontAlgn="t">
                        <a:buFont typeface="Arial" pitchFamily="34" charset="0"/>
                        <a:buChar char="•"/>
                      </a:pPr>
                      <a:r>
                        <a:rPr lang="sr-Latn-BA" b="1" dirty="0" smtClean="0"/>
                        <a:t>Razvoj komunikacije</a:t>
                      </a:r>
                      <a:endParaRPr lang="sr-Latn-BA" dirty="0" smtClean="0"/>
                    </a:p>
                    <a:p>
                      <a:pPr fontAlgn="t">
                        <a:buFont typeface="Arial" pitchFamily="34" charset="0"/>
                        <a:buChar char="•"/>
                      </a:pPr>
                      <a:r>
                        <a:rPr lang="sr-Latn-BA" b="1" dirty="0" smtClean="0"/>
                        <a:t>Razvoj slobodnog izražavanja</a:t>
                      </a:r>
                      <a:endParaRPr lang="sr-Latn-BA" dirty="0" smtClean="0"/>
                    </a:p>
                    <a:p>
                      <a:pPr fontAlgn="t">
                        <a:buFont typeface="Arial" pitchFamily="34" charset="0"/>
                        <a:buChar char="•"/>
                      </a:pPr>
                      <a:r>
                        <a:rPr lang="sr-Latn-BA" b="1" dirty="0" smtClean="0"/>
                        <a:t>Razvoj radoznalosti</a:t>
                      </a:r>
                      <a:endParaRPr lang="sr-Latn-BA" dirty="0" smtClean="0"/>
                    </a:p>
                    <a:p>
                      <a:pPr fontAlgn="t">
                        <a:buFont typeface="Arial" pitchFamily="34" charset="0"/>
                        <a:buChar char="•"/>
                      </a:pPr>
                      <a:r>
                        <a:rPr lang="sr-Latn-BA" b="1" dirty="0" smtClean="0"/>
                        <a:t>Razvoj kreativnosti</a:t>
                      </a:r>
                      <a:endParaRPr lang="sr-Latn-BA" dirty="0" smtClean="0"/>
                    </a:p>
                    <a:p>
                      <a:pPr fontAlgn="t">
                        <a:buFont typeface="Arial" pitchFamily="34" charset="0"/>
                        <a:buChar char="•"/>
                      </a:pPr>
                      <a:r>
                        <a:rPr lang="sr-Latn-BA" b="1" dirty="0" smtClean="0"/>
                        <a:t>Razvoj intelektualnh sposobnosti</a:t>
                      </a:r>
                      <a:endParaRPr lang="sr-Latn-BA" dirty="0" smtClean="0"/>
                    </a:p>
                    <a:p>
                      <a:endParaRPr lang="sr-Latn-BA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Republika Srbija</a:t>
            </a:r>
            <a:endParaRPr lang="sr-Latn-B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02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sr-Latn-BA" dirty="0" smtClean="0"/>
                        <a:t>Modelu A</a:t>
                      </a:r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dirty="0" smtClean="0"/>
                        <a:t>Modelu B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sr-Latn-BA" sz="2400" dirty="0" smtClean="0">
                          <a:solidFill>
                            <a:srgbClr val="C00000"/>
                          </a:solidFill>
                        </a:rPr>
                        <a:t>Kroz sfere razvoja deteta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sr-Latn-BA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sr-Latn-BA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vi-VN" dirty="0" smtClean="0"/>
                        <a:t>Upoznavanje i ovladavanje samim sobom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vi-VN" dirty="0" smtClean="0"/>
                        <a:t>Razvijanje odnosa, sticanje iskustva i saznanja o drugim ljudima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vi-VN" dirty="0" smtClean="0"/>
                        <a:t>Izgrađivanje saznanja o neposrednoj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vi-VN" dirty="0" smtClean="0"/>
                        <a:t>okolini i načinima delovanja na nju</a:t>
                      </a:r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sr-Latn-BA" sz="2400" dirty="0" smtClean="0">
                          <a:solidFill>
                            <a:srgbClr val="FF0000"/>
                          </a:solidFill>
                        </a:rPr>
                        <a:t>Kroz</a:t>
                      </a:r>
                      <a:r>
                        <a:rPr lang="sr-Latn-BA" sz="2400" baseline="0" dirty="0" smtClean="0">
                          <a:solidFill>
                            <a:srgbClr val="FF0000"/>
                          </a:solidFill>
                        </a:rPr>
                        <a:t> aspekte razvoja</a:t>
                      </a:r>
                      <a:endParaRPr lang="sr-Latn-BA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sr-Latn-BA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Latn-BA" dirty="0" smtClean="0"/>
                        <a:t>Fizički razvoj deteta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Latn-BA" dirty="0" smtClean="0"/>
                        <a:t>Socijalno-emocionalni razvoj deteta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Latn-BA" dirty="0" smtClean="0"/>
                        <a:t>Kognitivni razvoj deteta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Latn-BA" dirty="0" smtClean="0"/>
                        <a:t>Razvoj komunikacije i stvaralaštva</a:t>
                      </a:r>
                      <a:endParaRPr lang="sr-Latn-B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668</Words>
  <Application>Microsoft Office PowerPoint</Application>
  <PresentationFormat>On-screen Show (4:3)</PresentationFormat>
  <Paragraphs>170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Komparacija kurikuluma zemalja regiona</vt:lpstr>
      <vt:lpstr>Ciljne orijentacije predškolskih programa (kurikuluma) u Sloveniji, Hrvatskoj i Srbiji </vt:lpstr>
      <vt:lpstr>Slide 3</vt:lpstr>
      <vt:lpstr>Programska načela vaspitno-obrazovnog rada u predškolskim programima  (kurikulumima) u Sloveniji, Hrvatskoj i Srbiji</vt:lpstr>
      <vt:lpstr>Slide 5</vt:lpstr>
      <vt:lpstr>Ciljevi i zadaci predškolskog vaspitanja i obrazovanja u Sloveniji, Hrvatskoj i Srbiji </vt:lpstr>
      <vt:lpstr>Slide 7</vt:lpstr>
      <vt:lpstr>Republika Srbija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Komparacija kurikuluma zemalja regiona</dc:title>
  <dc:creator>VladoSimeunovic</dc:creator>
  <cp:lastModifiedBy>VladoSimeunovic</cp:lastModifiedBy>
  <cp:revision>8</cp:revision>
  <dcterms:created xsi:type="dcterms:W3CDTF">2019-12-23T10:25:42Z</dcterms:created>
  <dcterms:modified xsi:type="dcterms:W3CDTF">2019-12-24T08:27:45Z</dcterms:modified>
</cp:coreProperties>
</file>