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4" r:id="rId7"/>
    <p:sldId id="295" r:id="rId8"/>
    <p:sldId id="261" r:id="rId9"/>
    <p:sldId id="290" r:id="rId10"/>
    <p:sldId id="291" r:id="rId11"/>
    <p:sldId id="292" r:id="rId12"/>
    <p:sldId id="293" r:id="rId13"/>
    <p:sldId id="263" r:id="rId14"/>
    <p:sldId id="264" r:id="rId15"/>
    <p:sldId id="265" r:id="rId16"/>
    <p:sldId id="266" r:id="rId17"/>
    <p:sldId id="288" r:id="rId18"/>
    <p:sldId id="289" r:id="rId19"/>
    <p:sldId id="267" r:id="rId20"/>
    <p:sldId id="268" r:id="rId21"/>
    <p:sldId id="285" r:id="rId22"/>
    <p:sldId id="286" r:id="rId23"/>
    <p:sldId id="287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281" r:id="rId36"/>
    <p:sldId id="282" r:id="rId37"/>
    <p:sldId id="296" r:id="rId38"/>
    <p:sldId id="283" r:id="rId39"/>
    <p:sldId id="284" r:id="rId40"/>
    <p:sldId id="280" r:id="rId4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E8F544-11A0-421F-A37C-863990EDAA8C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sr-Latn-BA"/>
        </a:p>
      </dgm:t>
    </dgm:pt>
    <dgm:pt modelId="{596F6A2E-5151-41AB-A6F4-D323D720344E}">
      <dgm:prSet/>
      <dgm:spPr/>
      <dgm:t>
        <a:bodyPr/>
        <a:lstStyle/>
        <a:p>
          <a:pPr rtl="0"/>
          <a:r>
            <a:rPr lang="sr-Latn-BA" dirty="0" smtClean="0"/>
            <a:t>Statističko obilježje(varijabla) je svojstvo koje je zajedničko svim jedinicama statističkog skupa. Obilježje se u pravilu javlja u 2 ili više oblika (modaliteta)</a:t>
          </a:r>
          <a:endParaRPr lang="sr-Latn-BA" dirty="0"/>
        </a:p>
      </dgm:t>
    </dgm:pt>
    <dgm:pt modelId="{39C1ECC3-0568-4B7A-B2C1-3646D4476485}" type="parTrans" cxnId="{01195796-F3B8-4841-AA6E-EEB666DCF733}">
      <dgm:prSet/>
      <dgm:spPr/>
      <dgm:t>
        <a:bodyPr/>
        <a:lstStyle/>
        <a:p>
          <a:endParaRPr lang="sr-Latn-BA"/>
        </a:p>
      </dgm:t>
    </dgm:pt>
    <dgm:pt modelId="{2E26F38C-6517-434C-BD01-B3261621E5A2}" type="sibTrans" cxnId="{01195796-F3B8-4841-AA6E-EEB666DCF733}">
      <dgm:prSet/>
      <dgm:spPr/>
      <dgm:t>
        <a:bodyPr/>
        <a:lstStyle/>
        <a:p>
          <a:endParaRPr lang="sr-Latn-BA"/>
        </a:p>
      </dgm:t>
    </dgm:pt>
    <dgm:pt modelId="{A53051EC-1911-4E25-B637-683503BD1C7D}">
      <dgm:prSet/>
      <dgm:spPr/>
      <dgm:t>
        <a:bodyPr/>
        <a:lstStyle/>
        <a:p>
          <a:pPr rtl="0"/>
          <a:r>
            <a:rPr lang="sr-Latn-BA" dirty="0" smtClean="0"/>
            <a:t>Populacija–skup svih mogućih vrijednosti nekog statističkog obilježja</a:t>
          </a:r>
          <a:endParaRPr lang="sr-Latn-BA" dirty="0"/>
        </a:p>
      </dgm:t>
    </dgm:pt>
    <dgm:pt modelId="{5586569F-AEA8-4FD4-8E34-34DE0D81B0AF}" type="parTrans" cxnId="{56D469AB-0B6C-4A36-B12C-D79BFC0B6364}">
      <dgm:prSet/>
      <dgm:spPr/>
      <dgm:t>
        <a:bodyPr/>
        <a:lstStyle/>
        <a:p>
          <a:endParaRPr lang="sr-Latn-BA"/>
        </a:p>
      </dgm:t>
    </dgm:pt>
    <dgm:pt modelId="{1681877C-9E67-45FA-AFC8-8C9002C6B703}" type="sibTrans" cxnId="{56D469AB-0B6C-4A36-B12C-D79BFC0B6364}">
      <dgm:prSet/>
      <dgm:spPr/>
      <dgm:t>
        <a:bodyPr/>
        <a:lstStyle/>
        <a:p>
          <a:endParaRPr lang="sr-Latn-BA"/>
        </a:p>
      </dgm:t>
    </dgm:pt>
    <dgm:pt modelId="{D7CC8685-44E1-49AB-B5D3-F8625059A4FC}">
      <dgm:prSet/>
      <dgm:spPr/>
      <dgm:t>
        <a:bodyPr/>
        <a:lstStyle/>
        <a:p>
          <a:pPr rtl="0"/>
          <a:r>
            <a:rPr lang="sr-Latn-BA" dirty="0" smtClean="0"/>
            <a:t>Parametar–numerička karakteristika populacije</a:t>
          </a:r>
          <a:endParaRPr lang="sr-Latn-BA" dirty="0"/>
        </a:p>
      </dgm:t>
    </dgm:pt>
    <dgm:pt modelId="{F3645E51-2E71-40B3-A57F-C061B1165916}" type="parTrans" cxnId="{9985C3C5-7476-4AE8-B9F9-B54E8BB92474}">
      <dgm:prSet/>
      <dgm:spPr/>
      <dgm:t>
        <a:bodyPr/>
        <a:lstStyle/>
        <a:p>
          <a:endParaRPr lang="sr-Latn-BA"/>
        </a:p>
      </dgm:t>
    </dgm:pt>
    <dgm:pt modelId="{8E8AF4A1-B80B-4BC3-A1B5-10F28512DD80}" type="sibTrans" cxnId="{9985C3C5-7476-4AE8-B9F9-B54E8BB92474}">
      <dgm:prSet/>
      <dgm:spPr/>
      <dgm:t>
        <a:bodyPr/>
        <a:lstStyle/>
        <a:p>
          <a:endParaRPr lang="sr-Latn-BA"/>
        </a:p>
      </dgm:t>
    </dgm:pt>
    <dgm:pt modelId="{4390116C-9778-4B94-9D5F-DD882014DD2D}">
      <dgm:prSet/>
      <dgm:spPr/>
      <dgm:t>
        <a:bodyPr/>
        <a:lstStyle/>
        <a:p>
          <a:pPr rtl="0"/>
          <a:r>
            <a:rPr lang="sr-Latn-BA" dirty="0" smtClean="0"/>
            <a:t>Uzorak–podskup populacije</a:t>
          </a:r>
          <a:endParaRPr lang="sr-Latn-BA" dirty="0"/>
        </a:p>
      </dgm:t>
    </dgm:pt>
    <dgm:pt modelId="{CF90E8FB-1121-4BFB-9864-18CE3046AD52}" type="parTrans" cxnId="{BFE93AA5-8281-4306-BE33-71D066B62DEE}">
      <dgm:prSet/>
      <dgm:spPr/>
      <dgm:t>
        <a:bodyPr/>
        <a:lstStyle/>
        <a:p>
          <a:endParaRPr lang="sr-Latn-BA"/>
        </a:p>
      </dgm:t>
    </dgm:pt>
    <dgm:pt modelId="{3B166458-2F6E-4D07-859F-101855BE986D}" type="sibTrans" cxnId="{BFE93AA5-8281-4306-BE33-71D066B62DEE}">
      <dgm:prSet/>
      <dgm:spPr/>
      <dgm:t>
        <a:bodyPr/>
        <a:lstStyle/>
        <a:p>
          <a:endParaRPr lang="sr-Latn-BA"/>
        </a:p>
      </dgm:t>
    </dgm:pt>
    <dgm:pt modelId="{F8820FA6-458F-4B05-B62F-C99D667ED69B}" type="pres">
      <dgm:prSet presAssocID="{0BE8F544-11A0-421F-A37C-863990EDAA8C}" presName="linear" presStyleCnt="0">
        <dgm:presLayoutVars>
          <dgm:animLvl val="lvl"/>
          <dgm:resizeHandles val="exact"/>
        </dgm:presLayoutVars>
      </dgm:prSet>
      <dgm:spPr/>
    </dgm:pt>
    <dgm:pt modelId="{6641A1A0-41A1-442A-A51E-A2256303EE66}" type="pres">
      <dgm:prSet presAssocID="{596F6A2E-5151-41AB-A6F4-D323D720344E}" presName="parentText" presStyleLbl="node1" presStyleIdx="0" presStyleCnt="4" custScaleY="254341">
        <dgm:presLayoutVars>
          <dgm:chMax val="0"/>
          <dgm:bulletEnabled val="1"/>
        </dgm:presLayoutVars>
      </dgm:prSet>
      <dgm:spPr/>
    </dgm:pt>
    <dgm:pt modelId="{94C3C5F8-4595-44CB-8BEF-5C2F4AB800D7}" type="pres">
      <dgm:prSet presAssocID="{2E26F38C-6517-434C-BD01-B3261621E5A2}" presName="spacer" presStyleCnt="0"/>
      <dgm:spPr/>
    </dgm:pt>
    <dgm:pt modelId="{ED328B54-6A0F-4FD5-8E47-64B584FCE3B4}" type="pres">
      <dgm:prSet presAssocID="{A53051EC-1911-4E25-B637-683503BD1C7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AB5F2B2-584E-411C-BB89-51F171A6340D}" type="pres">
      <dgm:prSet presAssocID="{1681877C-9E67-45FA-AFC8-8C9002C6B703}" presName="spacer" presStyleCnt="0"/>
      <dgm:spPr/>
    </dgm:pt>
    <dgm:pt modelId="{B4679B45-2139-4147-8A38-29A573635C67}" type="pres">
      <dgm:prSet presAssocID="{D7CC8685-44E1-49AB-B5D3-F8625059A4F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140DF3C-2DEC-4DC2-9D06-E66EA8421BBB}" type="pres">
      <dgm:prSet presAssocID="{8E8AF4A1-B80B-4BC3-A1B5-10F28512DD80}" presName="spacer" presStyleCnt="0"/>
      <dgm:spPr/>
    </dgm:pt>
    <dgm:pt modelId="{E6838A88-BA6D-4229-8B6F-064E2FC97AC3}" type="pres">
      <dgm:prSet presAssocID="{4390116C-9778-4B94-9D5F-DD882014DD2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6D469AB-0B6C-4A36-B12C-D79BFC0B6364}" srcId="{0BE8F544-11A0-421F-A37C-863990EDAA8C}" destId="{A53051EC-1911-4E25-B637-683503BD1C7D}" srcOrd="1" destOrd="0" parTransId="{5586569F-AEA8-4FD4-8E34-34DE0D81B0AF}" sibTransId="{1681877C-9E67-45FA-AFC8-8C9002C6B703}"/>
    <dgm:cxn modelId="{BFE93AA5-8281-4306-BE33-71D066B62DEE}" srcId="{0BE8F544-11A0-421F-A37C-863990EDAA8C}" destId="{4390116C-9778-4B94-9D5F-DD882014DD2D}" srcOrd="3" destOrd="0" parTransId="{CF90E8FB-1121-4BFB-9864-18CE3046AD52}" sibTransId="{3B166458-2F6E-4D07-859F-101855BE986D}"/>
    <dgm:cxn modelId="{0D4894F8-5074-4224-BF24-B5F657286B1E}" type="presOf" srcId="{0BE8F544-11A0-421F-A37C-863990EDAA8C}" destId="{F8820FA6-458F-4B05-B62F-C99D667ED69B}" srcOrd="0" destOrd="0" presId="urn:microsoft.com/office/officeart/2005/8/layout/vList2"/>
    <dgm:cxn modelId="{AD122B57-B654-4BA8-B325-5E4C47DF9F16}" type="presOf" srcId="{D7CC8685-44E1-49AB-B5D3-F8625059A4FC}" destId="{B4679B45-2139-4147-8A38-29A573635C67}" srcOrd="0" destOrd="0" presId="urn:microsoft.com/office/officeart/2005/8/layout/vList2"/>
    <dgm:cxn modelId="{9985C3C5-7476-4AE8-B9F9-B54E8BB92474}" srcId="{0BE8F544-11A0-421F-A37C-863990EDAA8C}" destId="{D7CC8685-44E1-49AB-B5D3-F8625059A4FC}" srcOrd="2" destOrd="0" parTransId="{F3645E51-2E71-40B3-A57F-C061B1165916}" sibTransId="{8E8AF4A1-B80B-4BC3-A1B5-10F28512DD80}"/>
    <dgm:cxn modelId="{08DF7A30-E037-44AF-BB8F-D631952C621C}" type="presOf" srcId="{A53051EC-1911-4E25-B637-683503BD1C7D}" destId="{ED328B54-6A0F-4FD5-8E47-64B584FCE3B4}" srcOrd="0" destOrd="0" presId="urn:microsoft.com/office/officeart/2005/8/layout/vList2"/>
    <dgm:cxn modelId="{22B36930-F584-4E58-8608-C951DA164582}" type="presOf" srcId="{596F6A2E-5151-41AB-A6F4-D323D720344E}" destId="{6641A1A0-41A1-442A-A51E-A2256303EE66}" srcOrd="0" destOrd="0" presId="urn:microsoft.com/office/officeart/2005/8/layout/vList2"/>
    <dgm:cxn modelId="{01195796-F3B8-4841-AA6E-EEB666DCF733}" srcId="{0BE8F544-11A0-421F-A37C-863990EDAA8C}" destId="{596F6A2E-5151-41AB-A6F4-D323D720344E}" srcOrd="0" destOrd="0" parTransId="{39C1ECC3-0568-4B7A-B2C1-3646D4476485}" sibTransId="{2E26F38C-6517-434C-BD01-B3261621E5A2}"/>
    <dgm:cxn modelId="{33DA978B-D081-4A3E-A7D6-F56D1647DC59}" type="presOf" srcId="{4390116C-9778-4B94-9D5F-DD882014DD2D}" destId="{E6838A88-BA6D-4229-8B6F-064E2FC97AC3}" srcOrd="0" destOrd="0" presId="urn:microsoft.com/office/officeart/2005/8/layout/vList2"/>
    <dgm:cxn modelId="{AB2ACC0B-B551-452A-8569-32CBFC6B2071}" type="presParOf" srcId="{F8820FA6-458F-4B05-B62F-C99D667ED69B}" destId="{6641A1A0-41A1-442A-A51E-A2256303EE66}" srcOrd="0" destOrd="0" presId="urn:microsoft.com/office/officeart/2005/8/layout/vList2"/>
    <dgm:cxn modelId="{03CC627C-28C7-4031-AD96-B3ACF8B4EFDE}" type="presParOf" srcId="{F8820FA6-458F-4B05-B62F-C99D667ED69B}" destId="{94C3C5F8-4595-44CB-8BEF-5C2F4AB800D7}" srcOrd="1" destOrd="0" presId="urn:microsoft.com/office/officeart/2005/8/layout/vList2"/>
    <dgm:cxn modelId="{A0AED3F5-0E9C-48EE-9EAA-012D304CB682}" type="presParOf" srcId="{F8820FA6-458F-4B05-B62F-C99D667ED69B}" destId="{ED328B54-6A0F-4FD5-8E47-64B584FCE3B4}" srcOrd="2" destOrd="0" presId="urn:microsoft.com/office/officeart/2005/8/layout/vList2"/>
    <dgm:cxn modelId="{1AE87416-36F3-43FA-B7A1-15AE1B218294}" type="presParOf" srcId="{F8820FA6-458F-4B05-B62F-C99D667ED69B}" destId="{7AB5F2B2-584E-411C-BB89-51F171A6340D}" srcOrd="3" destOrd="0" presId="urn:microsoft.com/office/officeart/2005/8/layout/vList2"/>
    <dgm:cxn modelId="{E8E6D45D-CA5C-4CC3-9E61-A6192FD8D0B4}" type="presParOf" srcId="{F8820FA6-458F-4B05-B62F-C99D667ED69B}" destId="{B4679B45-2139-4147-8A38-29A573635C67}" srcOrd="4" destOrd="0" presId="urn:microsoft.com/office/officeart/2005/8/layout/vList2"/>
    <dgm:cxn modelId="{46C28696-0255-4F52-8A80-F94A3FC795EF}" type="presParOf" srcId="{F8820FA6-458F-4B05-B62F-C99D667ED69B}" destId="{D140DF3C-2DEC-4DC2-9D06-E66EA8421BBB}" srcOrd="5" destOrd="0" presId="urn:microsoft.com/office/officeart/2005/8/layout/vList2"/>
    <dgm:cxn modelId="{9C784A4E-3B20-4E61-AFD3-AE4083FBC169}" type="presParOf" srcId="{F8820FA6-458F-4B05-B62F-C99D667ED69B}" destId="{E6838A88-BA6D-4229-8B6F-064E2FC97AC3}" srcOrd="6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22A0DD-8C1A-43C4-B7DA-45DBE1D444F8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sr-Latn-BA"/>
        </a:p>
      </dgm:t>
    </dgm:pt>
    <dgm:pt modelId="{2B2AC280-1650-4776-AE7E-978AA577290A}">
      <dgm:prSet/>
      <dgm:spPr/>
      <dgm:t>
        <a:bodyPr/>
        <a:lstStyle/>
        <a:p>
          <a:pPr rtl="0"/>
          <a:r>
            <a:rPr lang="vi-VN" dirty="0" smtClean="0"/>
            <a:t>Statistika se dijeli na:</a:t>
          </a:r>
          <a:endParaRPr lang="sr-Latn-BA" dirty="0"/>
        </a:p>
      </dgm:t>
    </dgm:pt>
    <dgm:pt modelId="{95657F6B-56A7-4F19-9F61-812CFC00BE76}" type="parTrans" cxnId="{1ABA7C00-81AA-44CC-B5A0-659B81FD8993}">
      <dgm:prSet/>
      <dgm:spPr/>
      <dgm:t>
        <a:bodyPr/>
        <a:lstStyle/>
        <a:p>
          <a:endParaRPr lang="sr-Latn-BA"/>
        </a:p>
      </dgm:t>
    </dgm:pt>
    <dgm:pt modelId="{E3370645-C09E-4CF3-8E02-85D2B4253C12}" type="sibTrans" cxnId="{1ABA7C00-81AA-44CC-B5A0-659B81FD8993}">
      <dgm:prSet/>
      <dgm:spPr/>
      <dgm:t>
        <a:bodyPr/>
        <a:lstStyle/>
        <a:p>
          <a:endParaRPr lang="sr-Latn-BA"/>
        </a:p>
      </dgm:t>
    </dgm:pt>
    <dgm:pt modelId="{937C5F6A-DB12-4643-B566-CCFE433667CC}">
      <dgm:prSet/>
      <dgm:spPr/>
      <dgm:t>
        <a:bodyPr/>
        <a:lstStyle/>
        <a:p>
          <a:pPr rtl="0"/>
          <a:r>
            <a:rPr lang="vi-VN" dirty="0" smtClean="0"/>
            <a:t></a:t>
          </a:r>
          <a:r>
            <a:rPr lang="vi-VN" dirty="0" smtClean="0">
              <a:solidFill>
                <a:srgbClr val="C00000"/>
              </a:solidFill>
            </a:rPr>
            <a:t>Deskriptivnu</a:t>
          </a:r>
          <a:r>
            <a:rPr lang="vi-VN" dirty="0" smtClean="0"/>
            <a:t>-obuhva</a:t>
          </a:r>
          <a:r>
            <a:rPr lang="sr-Latn-BA" dirty="0" smtClean="0"/>
            <a:t>t</a:t>
          </a:r>
          <a:r>
            <a:rPr lang="vi-VN" dirty="0" smtClean="0"/>
            <a:t>a postupke uređivanja, tabličnog i grafičkog prikazivanja podataka, te izračunavanje opisnih statističkih pokazatelja</a:t>
          </a:r>
          <a:endParaRPr lang="sr-Latn-BA" dirty="0"/>
        </a:p>
      </dgm:t>
    </dgm:pt>
    <dgm:pt modelId="{22B97D4E-F871-4524-8ECA-24B5C786C7BB}" type="parTrans" cxnId="{AAA51C98-5D1D-49B4-9CA7-A3694F25F699}">
      <dgm:prSet/>
      <dgm:spPr/>
      <dgm:t>
        <a:bodyPr/>
        <a:lstStyle/>
        <a:p>
          <a:endParaRPr lang="sr-Latn-BA"/>
        </a:p>
      </dgm:t>
    </dgm:pt>
    <dgm:pt modelId="{080BD947-F899-4A67-9A99-4DF8D9DBEB8F}" type="sibTrans" cxnId="{AAA51C98-5D1D-49B4-9CA7-A3694F25F699}">
      <dgm:prSet/>
      <dgm:spPr/>
      <dgm:t>
        <a:bodyPr/>
        <a:lstStyle/>
        <a:p>
          <a:endParaRPr lang="sr-Latn-BA"/>
        </a:p>
      </dgm:t>
    </dgm:pt>
    <dgm:pt modelId="{A1A18B6C-F276-431D-9C8C-0DA0AD2414FB}">
      <dgm:prSet/>
      <dgm:spPr/>
      <dgm:t>
        <a:bodyPr/>
        <a:lstStyle/>
        <a:p>
          <a:pPr rtl="0"/>
          <a:r>
            <a:rPr lang="vi-VN" dirty="0" smtClean="0">
              <a:solidFill>
                <a:srgbClr val="C00000"/>
              </a:solidFill>
            </a:rPr>
            <a:t>Inferencijalnu</a:t>
          </a:r>
          <a:r>
            <a:rPr lang="vi-VN" dirty="0" smtClean="0"/>
            <a:t>-temelji se na teoriji vjero</a:t>
          </a:r>
          <a:r>
            <a:rPr lang="sr-Latn-BA" dirty="0" smtClean="0"/>
            <a:t>v</a:t>
          </a:r>
          <a:r>
            <a:rPr lang="vi-VN" dirty="0" smtClean="0"/>
            <a:t>atno</a:t>
          </a:r>
          <a:r>
            <a:rPr lang="sr-Latn-BA" dirty="0" smtClean="0"/>
            <a:t>će</a:t>
          </a:r>
          <a:r>
            <a:rPr lang="vi-VN" dirty="0" smtClean="0"/>
            <a:t> i proučava metode kojima se pomoću dijela informacija (uzorak) donose zaključci o cjelini (populacija)</a:t>
          </a:r>
          <a:endParaRPr lang="sr-Latn-BA" dirty="0"/>
        </a:p>
      </dgm:t>
    </dgm:pt>
    <dgm:pt modelId="{FE293B72-A52D-428E-BC94-02B2D461FE8C}" type="parTrans" cxnId="{FF324FFA-D28B-4C7A-88C3-5A95A0BD3055}">
      <dgm:prSet/>
      <dgm:spPr/>
      <dgm:t>
        <a:bodyPr/>
        <a:lstStyle/>
        <a:p>
          <a:endParaRPr lang="sr-Latn-BA"/>
        </a:p>
      </dgm:t>
    </dgm:pt>
    <dgm:pt modelId="{E02255F2-E77F-4021-9D2E-F1C791128A10}" type="sibTrans" cxnId="{FF324FFA-D28B-4C7A-88C3-5A95A0BD3055}">
      <dgm:prSet/>
      <dgm:spPr/>
      <dgm:t>
        <a:bodyPr/>
        <a:lstStyle/>
        <a:p>
          <a:endParaRPr lang="sr-Latn-BA"/>
        </a:p>
      </dgm:t>
    </dgm:pt>
    <dgm:pt modelId="{6779A34A-6749-4BA7-B07C-6D8AAFB2CB84}" type="pres">
      <dgm:prSet presAssocID="{F522A0DD-8C1A-43C4-B7DA-45DBE1D444F8}" presName="linear" presStyleCnt="0">
        <dgm:presLayoutVars>
          <dgm:animLvl val="lvl"/>
          <dgm:resizeHandles val="exact"/>
        </dgm:presLayoutVars>
      </dgm:prSet>
      <dgm:spPr/>
    </dgm:pt>
    <dgm:pt modelId="{2607827C-3B40-4D95-9A41-0AEF345A5AB4}" type="pres">
      <dgm:prSet presAssocID="{2B2AC280-1650-4776-AE7E-978AA577290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AABD6EC-E844-4086-B636-4D417D25C0D2}" type="pres">
      <dgm:prSet presAssocID="{E3370645-C09E-4CF3-8E02-85D2B4253C12}" presName="spacer" presStyleCnt="0"/>
      <dgm:spPr/>
    </dgm:pt>
    <dgm:pt modelId="{3A8A81D3-4324-4993-A21F-DC34D2E83E7A}" type="pres">
      <dgm:prSet presAssocID="{937C5F6A-DB12-4643-B566-CCFE433667C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7457BC8-8DAA-421D-B058-94D7F3731602}" type="pres">
      <dgm:prSet presAssocID="{080BD947-F899-4A67-9A99-4DF8D9DBEB8F}" presName="spacer" presStyleCnt="0"/>
      <dgm:spPr/>
    </dgm:pt>
    <dgm:pt modelId="{9B229FCA-19C0-4763-82C2-2AE7C048BC4D}" type="pres">
      <dgm:prSet presAssocID="{A1A18B6C-F276-431D-9C8C-0DA0AD2414F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F324FFA-D28B-4C7A-88C3-5A95A0BD3055}" srcId="{F522A0DD-8C1A-43C4-B7DA-45DBE1D444F8}" destId="{A1A18B6C-F276-431D-9C8C-0DA0AD2414FB}" srcOrd="2" destOrd="0" parTransId="{FE293B72-A52D-428E-BC94-02B2D461FE8C}" sibTransId="{E02255F2-E77F-4021-9D2E-F1C791128A10}"/>
    <dgm:cxn modelId="{D283BE81-5DD2-4CD4-ABDA-C8F1FAA8BB45}" type="presOf" srcId="{F522A0DD-8C1A-43C4-B7DA-45DBE1D444F8}" destId="{6779A34A-6749-4BA7-B07C-6D8AAFB2CB84}" srcOrd="0" destOrd="0" presId="urn:microsoft.com/office/officeart/2005/8/layout/vList2"/>
    <dgm:cxn modelId="{F8BCA7F9-798A-4D38-BAE0-B80565DBDD4A}" type="presOf" srcId="{2B2AC280-1650-4776-AE7E-978AA577290A}" destId="{2607827C-3B40-4D95-9A41-0AEF345A5AB4}" srcOrd="0" destOrd="0" presId="urn:microsoft.com/office/officeart/2005/8/layout/vList2"/>
    <dgm:cxn modelId="{AAA51C98-5D1D-49B4-9CA7-A3694F25F699}" srcId="{F522A0DD-8C1A-43C4-B7DA-45DBE1D444F8}" destId="{937C5F6A-DB12-4643-B566-CCFE433667CC}" srcOrd="1" destOrd="0" parTransId="{22B97D4E-F871-4524-8ECA-24B5C786C7BB}" sibTransId="{080BD947-F899-4A67-9A99-4DF8D9DBEB8F}"/>
    <dgm:cxn modelId="{1ABA7C00-81AA-44CC-B5A0-659B81FD8993}" srcId="{F522A0DD-8C1A-43C4-B7DA-45DBE1D444F8}" destId="{2B2AC280-1650-4776-AE7E-978AA577290A}" srcOrd="0" destOrd="0" parTransId="{95657F6B-56A7-4F19-9F61-812CFC00BE76}" sibTransId="{E3370645-C09E-4CF3-8E02-85D2B4253C12}"/>
    <dgm:cxn modelId="{49F12EC4-AC79-459C-B9E6-E16794E44A0A}" type="presOf" srcId="{A1A18B6C-F276-431D-9C8C-0DA0AD2414FB}" destId="{9B229FCA-19C0-4763-82C2-2AE7C048BC4D}" srcOrd="0" destOrd="0" presId="urn:microsoft.com/office/officeart/2005/8/layout/vList2"/>
    <dgm:cxn modelId="{6E036816-FE6E-475F-B825-1C33B868986B}" type="presOf" srcId="{937C5F6A-DB12-4643-B566-CCFE433667CC}" destId="{3A8A81D3-4324-4993-A21F-DC34D2E83E7A}" srcOrd="0" destOrd="0" presId="urn:microsoft.com/office/officeart/2005/8/layout/vList2"/>
    <dgm:cxn modelId="{2E307409-479C-4109-9BB8-1AF2BF582C18}" type="presParOf" srcId="{6779A34A-6749-4BA7-B07C-6D8AAFB2CB84}" destId="{2607827C-3B40-4D95-9A41-0AEF345A5AB4}" srcOrd="0" destOrd="0" presId="urn:microsoft.com/office/officeart/2005/8/layout/vList2"/>
    <dgm:cxn modelId="{88F5D88B-D5C7-462A-B0AA-3136EC074372}" type="presParOf" srcId="{6779A34A-6749-4BA7-B07C-6D8AAFB2CB84}" destId="{FAABD6EC-E844-4086-B636-4D417D25C0D2}" srcOrd="1" destOrd="0" presId="urn:microsoft.com/office/officeart/2005/8/layout/vList2"/>
    <dgm:cxn modelId="{21852395-B3C1-439C-8249-BFEFD9A4B532}" type="presParOf" srcId="{6779A34A-6749-4BA7-B07C-6D8AAFB2CB84}" destId="{3A8A81D3-4324-4993-A21F-DC34D2E83E7A}" srcOrd="2" destOrd="0" presId="urn:microsoft.com/office/officeart/2005/8/layout/vList2"/>
    <dgm:cxn modelId="{1A2082B7-A2BF-4517-A160-AE2E8A815B70}" type="presParOf" srcId="{6779A34A-6749-4BA7-B07C-6D8AAFB2CB84}" destId="{F7457BC8-8DAA-421D-B058-94D7F3731602}" srcOrd="3" destOrd="0" presId="urn:microsoft.com/office/officeart/2005/8/layout/vList2"/>
    <dgm:cxn modelId="{029C14C4-3F21-41B0-88F7-59515DB12D93}" type="presParOf" srcId="{6779A34A-6749-4BA7-B07C-6D8AAFB2CB84}" destId="{9B229FCA-19C0-4763-82C2-2AE7C048BC4D}" srcOrd="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2AA42-06CD-4832-B429-D6D3E6492D19}" type="datetimeFigureOut">
              <a:rPr lang="sr-Latn-CS" smtClean="0"/>
              <a:pPr/>
              <a:t>20.12.2019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13E7D-C6C2-4340-850A-D426B9704358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 smtClean="0"/>
              <a:t>STATISTIKA</a:t>
            </a: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 smtClean="0">
                <a:solidFill>
                  <a:srgbClr val="C00000"/>
                </a:solidFill>
              </a:rPr>
              <a:t>Prof.dr VLADO SIMEUNOVIĆ, dipl.inž</a:t>
            </a:r>
            <a:endParaRPr lang="sr-Latn-BA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 smtClean="0"/>
              <a:t>Ordinalni nivo merenja</a:t>
            </a:r>
            <a:br>
              <a:rPr lang="vi-VN" b="1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b="1" dirty="0" smtClean="0"/>
              <a:t>Ordinalna </a:t>
            </a:r>
            <a:r>
              <a:rPr lang="vi-VN" b="1" dirty="0" smtClean="0"/>
              <a:t>skala</a:t>
            </a:r>
            <a:r>
              <a:rPr lang="vi-VN" dirty="0" smtClean="0"/>
              <a:t> određuje šta je veće ili manje, ali razlike između pojedinih jedinica skale nisu jednake.</a:t>
            </a:r>
          </a:p>
          <a:p>
            <a:r>
              <a:rPr lang="vi-VN" dirty="0" smtClean="0"/>
              <a:t>Na ovaj način se prikupljaju sledeći podaci:</a:t>
            </a:r>
          </a:p>
          <a:p>
            <a:r>
              <a:rPr lang="vi-VN" dirty="0" smtClean="0"/>
              <a:t>rangovi,</a:t>
            </a:r>
            <a:r>
              <a:rPr lang="sr-Latn-BA" dirty="0" smtClean="0"/>
              <a:t> </a:t>
            </a:r>
            <a:r>
              <a:rPr lang="vi-VN" dirty="0" smtClean="0"/>
              <a:t>školske </a:t>
            </a:r>
            <a:r>
              <a:rPr lang="vi-VN" dirty="0" smtClean="0"/>
              <a:t>ocene i dr.</a:t>
            </a:r>
          </a:p>
          <a:p>
            <a:r>
              <a:rPr lang="vi-VN" dirty="0" smtClean="0"/>
              <a:t>Od statističkih tehnika dozvoljene su:</a:t>
            </a:r>
          </a:p>
          <a:p>
            <a:r>
              <a:rPr lang="vi-VN" dirty="0" smtClean="0">
                <a:solidFill>
                  <a:srgbClr val="C00000"/>
                </a:solidFill>
              </a:rPr>
              <a:t>mod,</a:t>
            </a:r>
          </a:p>
          <a:p>
            <a:r>
              <a:rPr lang="vi-VN" dirty="0" smtClean="0">
                <a:solidFill>
                  <a:srgbClr val="C00000"/>
                </a:solidFill>
              </a:rPr>
              <a:t>koeficijent korelacije </a:t>
            </a:r>
            <a:r>
              <a:rPr lang="el-GR" dirty="0" smtClean="0">
                <a:solidFill>
                  <a:srgbClr val="C00000"/>
                </a:solidFill>
              </a:rPr>
              <a:t>ρ </a:t>
            </a:r>
            <a:r>
              <a:rPr lang="vi-VN" dirty="0" smtClean="0">
                <a:solidFill>
                  <a:srgbClr val="C00000"/>
                </a:solidFill>
              </a:rPr>
              <a:t>i</a:t>
            </a:r>
          </a:p>
          <a:p>
            <a:r>
              <a:rPr lang="vi-VN" dirty="0" smtClean="0">
                <a:solidFill>
                  <a:srgbClr val="C00000"/>
                </a:solidFill>
              </a:rPr>
              <a:t>koeficijent W.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 smtClean="0"/>
              <a:t>Intervalni nivo merenja</a:t>
            </a:r>
            <a:br>
              <a:rPr lang="vi-VN" b="1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vi-VN" dirty="0" smtClean="0"/>
              <a:t>Karakteristika </a:t>
            </a:r>
            <a:r>
              <a:rPr lang="vi-VN" b="1" dirty="0" smtClean="0"/>
              <a:t>intervalne skale</a:t>
            </a:r>
            <a:r>
              <a:rPr lang="vi-VN" dirty="0" smtClean="0"/>
              <a:t> je da određuje šta je veće ili manje, a razlike između pojedinih jedinica skale su jednake na svakom delu skale i u saglasnosti sa merenom osobinom. Ove skale nemaju apsolutnu nulu. Ukoliko je postavljena 0 na ovim skalama, ona je arbitrarna.</a:t>
            </a:r>
          </a:p>
          <a:p>
            <a:r>
              <a:rPr lang="vi-VN" dirty="0" smtClean="0"/>
              <a:t>Primer intervalnih skala su rezultati na psihološkim testovima, iako neki teoretičari smatraju da je primerenije podatke dobijene psihološkim testiranjem tretirati kao ordinalne.</a:t>
            </a:r>
          </a:p>
          <a:p>
            <a:r>
              <a:rPr lang="vi-VN" dirty="0" smtClean="0"/>
              <a:t>Od statističkih tehnika, pored navedenih u prethodne dve skale, može se koristiti još:</a:t>
            </a:r>
          </a:p>
          <a:p>
            <a:r>
              <a:rPr lang="vi-VN" dirty="0" smtClean="0"/>
              <a:t>aritmetička sredina,</a:t>
            </a:r>
          </a:p>
          <a:p>
            <a:r>
              <a:rPr lang="vi-VN" dirty="0" smtClean="0"/>
              <a:t>standardna devijacija,</a:t>
            </a:r>
          </a:p>
          <a:p>
            <a:r>
              <a:rPr lang="vi-VN" dirty="0" smtClean="0"/>
              <a:t>z-vrednost i</a:t>
            </a:r>
          </a:p>
          <a:p>
            <a:r>
              <a:rPr lang="vi-VN" dirty="0" smtClean="0"/>
              <a:t>koeficijent korelacije, uključujući i parcijalnu i multivarijantnu korelaciju.</a:t>
            </a:r>
          </a:p>
          <a:p>
            <a:r>
              <a:rPr lang="vi-VN" dirty="0" smtClean="0"/>
              <a:t>Koeficijent varjabilnosti V se može koristiti na intervalnim podacima, ako se vrši poređenje unutar jedne varijable.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dirty="0" smtClean="0"/>
              <a:t>Racio nivo merenja</a:t>
            </a:r>
            <a:br>
              <a:rPr lang="sr-Latn-BA" b="1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BA" b="1" dirty="0" smtClean="0"/>
              <a:t>Racio </a:t>
            </a:r>
            <a:r>
              <a:rPr lang="sr-Latn-BA" b="1" dirty="0" smtClean="0"/>
              <a:t>skala</a:t>
            </a:r>
            <a:r>
              <a:rPr lang="sr-Latn-BA" dirty="0" smtClean="0"/>
              <a:t> ima sve osobine intervalne skale i još ima apsolutnu 0. To znači da su brojčani odnosi isti s odnosima u merenoj pojavi. Merenja u fizici su na racio skali, kao što su dužine, težine, otpor i dr. se nalaze na racio skali.</a:t>
            </a:r>
          </a:p>
          <a:p>
            <a:r>
              <a:rPr lang="sr-Latn-BA" dirty="0" smtClean="0"/>
              <a:t>Osim svih gore navedenih statistika može se koristiti još i:</a:t>
            </a:r>
          </a:p>
          <a:p>
            <a:r>
              <a:rPr lang="sr-Latn-BA" dirty="0" smtClean="0"/>
              <a:t>geometrijska sredina i</a:t>
            </a:r>
          </a:p>
          <a:p>
            <a:r>
              <a:rPr lang="sr-Latn-BA" dirty="0" smtClean="0"/>
              <a:t>koeficijent varijabilnosti V.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KARAKTERISTIKE DISTRIBUCIJE FREKVENCIJA  (podataka)</a:t>
            </a:r>
            <a:br>
              <a:rPr lang="sr-Latn-BA" b="1" i="1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dirty="0" smtClean="0"/>
              <a:t>DELE </a:t>
            </a:r>
            <a:r>
              <a:rPr lang="pt-BR" dirty="0"/>
              <a:t>SE NA DVE OSNOVNE GRUPE:</a:t>
            </a:r>
          </a:p>
          <a:p>
            <a:pPr marL="514350" indent="-514350">
              <a:buAutoNum type="arabicPeriod"/>
            </a:pPr>
            <a:r>
              <a:rPr lang="sr-Latn-BA" dirty="0" smtClean="0"/>
              <a:t>Karakteristike </a:t>
            </a:r>
            <a:r>
              <a:rPr lang="sr-Latn-BA" dirty="0"/>
              <a:t>koje ukazuju na opšti nivo </a:t>
            </a:r>
            <a:r>
              <a:rPr lang="sr-Latn-BA" dirty="0" smtClean="0"/>
              <a:t>dobijenih </a:t>
            </a:r>
            <a:r>
              <a:rPr lang="pl-PL" dirty="0" smtClean="0"/>
              <a:t>rezultata </a:t>
            </a:r>
            <a:r>
              <a:rPr lang="pl-PL" dirty="0"/>
              <a:t>i predstavljaju vrednosti oko kojih </a:t>
            </a:r>
            <a:r>
              <a:rPr lang="pl-PL" dirty="0" smtClean="0"/>
              <a:t>se </a:t>
            </a:r>
            <a:r>
              <a:rPr lang="sr-Latn-BA" dirty="0" smtClean="0"/>
              <a:t>svrstavaju </a:t>
            </a:r>
            <a:r>
              <a:rPr lang="sr-Latn-BA" dirty="0"/>
              <a:t>sve ostale vrednosti. </a:t>
            </a:r>
            <a:r>
              <a:rPr lang="sr-Latn-BA" dirty="0" smtClean="0"/>
              <a:t>To </a:t>
            </a:r>
            <a:r>
              <a:rPr lang="sr-Latn-BA" dirty="0"/>
              <a:t>su </a:t>
            </a:r>
            <a:r>
              <a:rPr lang="sr-Latn-BA" dirty="0" smtClean="0"/>
              <a:t>SREDNJE </a:t>
            </a:r>
            <a:r>
              <a:rPr lang="it-IT" dirty="0" smtClean="0"/>
              <a:t>VREDNOSTI </a:t>
            </a:r>
            <a:r>
              <a:rPr lang="it-IT" dirty="0"/>
              <a:t>ili </a:t>
            </a:r>
            <a:r>
              <a:rPr lang="it-IT" dirty="0" smtClean="0"/>
              <a:t>mjere </a:t>
            </a:r>
            <a:r>
              <a:rPr lang="it-IT" dirty="0"/>
              <a:t>CENTRALNE TENDENCIJE</a:t>
            </a:r>
          </a:p>
          <a:p>
            <a:pPr>
              <a:buNone/>
            </a:pPr>
            <a:r>
              <a:rPr lang="sr-Latn-BA" dirty="0"/>
              <a:t>2. Karakteristike koje ukazuju na raspršenje, disperziju</a:t>
            </a:r>
          </a:p>
          <a:p>
            <a:pPr>
              <a:buNone/>
            </a:pPr>
            <a:r>
              <a:rPr lang="pl-PL" dirty="0"/>
              <a:t>podataka oko srednje vrednosti, tj. ukazuju u </a:t>
            </a:r>
            <a:r>
              <a:rPr lang="pl-PL" dirty="0" smtClean="0"/>
              <a:t>kojoj </a:t>
            </a:r>
            <a:r>
              <a:rPr lang="it-IT" dirty="0" smtClean="0"/>
              <a:t>su </a:t>
            </a:r>
            <a:r>
              <a:rPr lang="it-IT" dirty="0"/>
              <a:t>meri podaci homogeni. To su </a:t>
            </a:r>
            <a:r>
              <a:rPr lang="it-IT" dirty="0" smtClean="0"/>
              <a:t>mjere </a:t>
            </a:r>
            <a:r>
              <a:rPr lang="it-IT" dirty="0"/>
              <a:t>DISPERZIJE.</a:t>
            </a:r>
          </a:p>
          <a:p>
            <a:pPr>
              <a:buNone/>
            </a:pPr>
            <a:r>
              <a:rPr lang="sr-Latn-BA" dirty="0" smtClean="0"/>
              <a:t>Prve </a:t>
            </a:r>
            <a:r>
              <a:rPr lang="sr-Latn-BA" dirty="0"/>
              <a:t>i bitne operacije pri statističkoj </a:t>
            </a:r>
            <a:r>
              <a:rPr lang="sr-Latn-BA" dirty="0" smtClean="0"/>
              <a:t>obradi distribucije </a:t>
            </a:r>
            <a:r>
              <a:rPr lang="sr-Latn-BA" dirty="0"/>
              <a:t>frekvencija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Srednje vrednosti</a:t>
            </a:r>
            <a:br>
              <a:rPr lang="sr-Latn-BA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MOD</a:t>
            </a:r>
            <a:r>
              <a:rPr lang="pl-PL" dirty="0" smtClean="0"/>
              <a:t> </a:t>
            </a:r>
            <a:r>
              <a:rPr lang="pl-PL" dirty="0"/>
              <a:t>- NAJČEŠĆA VREDNOST, ONA KOJA </a:t>
            </a:r>
            <a:r>
              <a:rPr lang="pl-PL" dirty="0" smtClean="0"/>
              <a:t>SE </a:t>
            </a:r>
            <a:r>
              <a:rPr lang="sr-Latn-BA" dirty="0" smtClean="0"/>
              <a:t>JAVLJA </a:t>
            </a:r>
            <a:r>
              <a:rPr lang="sr-Latn-BA" dirty="0"/>
              <a:t>ČEŠĆE OD OSTALIH </a:t>
            </a:r>
            <a:r>
              <a:rPr lang="sr-Latn-BA" dirty="0" smtClean="0"/>
              <a:t>(primer </a:t>
            </a:r>
            <a:r>
              <a:rPr lang="sr-Latn-BA" dirty="0"/>
              <a:t>plata </a:t>
            </a:r>
            <a:r>
              <a:rPr lang="sr-Latn-BA" dirty="0" smtClean="0"/>
              <a:t>kod nastavnika</a:t>
            </a:r>
            <a:r>
              <a:rPr lang="sr-Latn-BA" dirty="0"/>
              <a:t>, onaj iznos koji prima najveći </a:t>
            </a:r>
            <a:r>
              <a:rPr lang="sr-Latn-BA" dirty="0" smtClean="0"/>
              <a:t>broj nastavnika )</a:t>
            </a:r>
          </a:p>
          <a:p>
            <a:pPr>
              <a:buNone/>
            </a:pPr>
            <a:endParaRPr lang="sr-Latn-BA" dirty="0"/>
          </a:p>
          <a:p>
            <a:r>
              <a:rPr lang="sr-Latn-BA" dirty="0">
                <a:solidFill>
                  <a:srgbClr val="C00000"/>
                </a:solidFill>
              </a:rPr>
              <a:t>MEDIJAN</a:t>
            </a:r>
            <a:r>
              <a:rPr lang="sr-Latn-BA" dirty="0"/>
              <a:t> – SREDIŠNJA ILI </a:t>
            </a:r>
            <a:r>
              <a:rPr lang="sr-Latn-BA" dirty="0" smtClean="0"/>
              <a:t>CENTRALNA </a:t>
            </a:r>
            <a:r>
              <a:rPr lang="pl-PL" dirty="0" smtClean="0"/>
              <a:t>VREDNOST </a:t>
            </a:r>
            <a:r>
              <a:rPr lang="pl-PL" dirty="0"/>
              <a:t>( kolika je plata onog </a:t>
            </a:r>
            <a:r>
              <a:rPr lang="pl-PL" dirty="0" smtClean="0"/>
              <a:t>nastavnika koji </a:t>
            </a:r>
            <a:r>
              <a:rPr lang="pl-PL" dirty="0"/>
              <a:t>je po visini plate upravo na sredini, </a:t>
            </a:r>
            <a:r>
              <a:rPr lang="pl-PL" dirty="0" smtClean="0"/>
              <a:t>pa </a:t>
            </a:r>
            <a:r>
              <a:rPr lang="it-IT" dirty="0" smtClean="0"/>
              <a:t>polovina </a:t>
            </a:r>
            <a:r>
              <a:rPr lang="it-IT" dirty="0"/>
              <a:t>nastavnika ima veću a </a:t>
            </a:r>
            <a:r>
              <a:rPr lang="it-IT" dirty="0" smtClean="0"/>
              <a:t>polovina</a:t>
            </a:r>
            <a:r>
              <a:rPr lang="sr-Latn-BA" dirty="0" smtClean="0"/>
              <a:t> </a:t>
            </a:r>
            <a:r>
              <a:rPr lang="pl-PL" dirty="0" smtClean="0"/>
              <a:t>nastavnika </a:t>
            </a:r>
            <a:r>
              <a:rPr lang="pl-PL" dirty="0"/>
              <a:t>manju platu od njega 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  <a:p>
            <a:r>
              <a:rPr lang="sr-Latn-BA" dirty="0">
                <a:solidFill>
                  <a:srgbClr val="C00000"/>
                </a:solidFill>
              </a:rPr>
              <a:t>ARITMETIČKA SREDINA </a:t>
            </a:r>
            <a:r>
              <a:rPr lang="sr-Latn-BA" dirty="0"/>
              <a:t>– ARITMETIČKI </a:t>
            </a:r>
            <a:r>
              <a:rPr lang="sr-Latn-BA" dirty="0" smtClean="0"/>
              <a:t>PROSEK( </a:t>
            </a:r>
            <a:r>
              <a:rPr lang="sv-SE" dirty="0" smtClean="0"/>
              <a:t>zbir </a:t>
            </a:r>
            <a:r>
              <a:rPr lang="sv-SE" dirty="0"/>
              <a:t>svih plata i deljenje tog zbira sa </a:t>
            </a:r>
            <a:r>
              <a:rPr lang="sv-SE" dirty="0" smtClean="0"/>
              <a:t>brojem</a:t>
            </a:r>
            <a:r>
              <a:rPr lang="sr-Latn-BA" dirty="0" smtClean="0"/>
              <a:t> nastavnika </a:t>
            </a:r>
            <a:r>
              <a:rPr lang="sr-Latn-BA" dirty="0"/>
              <a:t>da bi se dobio prosek plate 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MOD ( Mo )</a:t>
            </a:r>
            <a:br>
              <a:rPr lang="sr-Latn-BA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Kad </a:t>
            </a:r>
            <a:r>
              <a:rPr lang="pl-PL" dirty="0"/>
              <a:t>god imamo pred sobom niz podataka i pri </a:t>
            </a:r>
            <a:r>
              <a:rPr lang="pl-PL" dirty="0" smtClean="0"/>
              <a:t>tome </a:t>
            </a:r>
            <a:r>
              <a:rPr lang="it-IT" dirty="0" smtClean="0"/>
              <a:t>želimo </a:t>
            </a:r>
            <a:r>
              <a:rPr lang="it-IT" dirty="0"/>
              <a:t>na “prvi pogled” da uočimo koji se </a:t>
            </a:r>
            <a:r>
              <a:rPr lang="it-IT" dirty="0" smtClean="0"/>
              <a:t>rezultati,</a:t>
            </a:r>
            <a:r>
              <a:rPr lang="sr-Latn-BA" dirty="0" smtClean="0"/>
              <a:t> koje </a:t>
            </a:r>
            <a:r>
              <a:rPr lang="sr-Latn-BA" dirty="0"/>
              <a:t>veličine najčešće javljaju, letimično </a:t>
            </a:r>
            <a:r>
              <a:rPr lang="sr-Latn-BA" dirty="0" smtClean="0"/>
              <a:t>pregledamo čitav </a:t>
            </a:r>
            <a:r>
              <a:rPr lang="sr-Latn-BA" dirty="0"/>
              <a:t>niz kako bismo uočili koji se podatak </a:t>
            </a:r>
            <a:r>
              <a:rPr lang="sr-Latn-BA" dirty="0" smtClean="0"/>
              <a:t>najčešće ponavlja</a:t>
            </a:r>
            <a:r>
              <a:rPr lang="sr-Latn-BA" dirty="0"/>
              <a:t>, tj. koji ima najveću frekvenciju.</a:t>
            </a:r>
          </a:p>
          <a:p>
            <a:r>
              <a:rPr lang="sr-Latn-BA" dirty="0" smtClean="0"/>
              <a:t>Primenjuje </a:t>
            </a:r>
            <a:r>
              <a:rPr lang="sr-Latn-BA" dirty="0"/>
              <a:t>se kod skale </a:t>
            </a:r>
            <a:r>
              <a:rPr lang="sr-Latn-BA" dirty="0" smtClean="0"/>
              <a:t>srazmjere, intervalne, ordinalne</a:t>
            </a:r>
            <a:r>
              <a:rPr lang="sr-Latn-BA" dirty="0"/>
              <a:t>, nominalne</a:t>
            </a:r>
          </a:p>
          <a:p>
            <a:r>
              <a:rPr lang="pl-PL" dirty="0" smtClean="0"/>
              <a:t>Kada </a:t>
            </a:r>
            <a:r>
              <a:rPr lang="pl-PL" dirty="0"/>
              <a:t>je dovoljna najbrža procena srednje vrednosti</a:t>
            </a:r>
          </a:p>
          <a:p>
            <a:r>
              <a:rPr lang="sr-Latn-BA" dirty="0" smtClean="0"/>
              <a:t>Pri </a:t>
            </a:r>
            <a:r>
              <a:rPr lang="sr-Latn-BA" dirty="0"/>
              <a:t>ocenjivanju učenika obično se neka </a:t>
            </a:r>
            <a:r>
              <a:rPr lang="sr-Latn-BA" dirty="0" smtClean="0"/>
              <a:t>ocena pojavljuje </a:t>
            </a:r>
            <a:r>
              <a:rPr lang="sr-Latn-BA" dirty="0"/>
              <a:t>češće od bilo koje druge ocene</a:t>
            </a:r>
            <a:r>
              <a:rPr lang="sr-Latn-BA" dirty="0" smtClean="0"/>
              <a:t>. Primer : </a:t>
            </a:r>
            <a:r>
              <a:rPr lang="es-ES" dirty="0" err="1" smtClean="0"/>
              <a:t>distribucija</a:t>
            </a:r>
            <a:r>
              <a:rPr lang="es-ES" dirty="0" smtClean="0"/>
              <a:t> </a:t>
            </a:r>
            <a:r>
              <a:rPr lang="es-ES" dirty="0" err="1"/>
              <a:t>sa</a:t>
            </a:r>
            <a:r>
              <a:rPr lang="es-ES" dirty="0"/>
              <a:t> 12 </a:t>
            </a:r>
            <a:r>
              <a:rPr lang="es-ES" dirty="0" err="1"/>
              <a:t>rezultata</a:t>
            </a:r>
            <a:r>
              <a:rPr lang="es-ES" dirty="0"/>
              <a:t>, </a:t>
            </a:r>
            <a:r>
              <a:rPr lang="es-ES" dirty="0" err="1"/>
              <a:t>tj</a:t>
            </a:r>
            <a:r>
              <a:rPr lang="es-ES" dirty="0"/>
              <a:t>. </a:t>
            </a:r>
            <a:endParaRPr lang="sr-Latn-BA" dirty="0" smtClean="0"/>
          </a:p>
          <a:p>
            <a:r>
              <a:rPr lang="es-ES" dirty="0" err="1" smtClean="0"/>
              <a:t>Neka</a:t>
            </a:r>
            <a:r>
              <a:rPr lang="es-ES" dirty="0" smtClean="0"/>
              <a:t> </a:t>
            </a:r>
            <a:r>
              <a:rPr lang="es-ES" dirty="0" err="1"/>
              <a:t>distribucija</a:t>
            </a:r>
            <a:r>
              <a:rPr lang="es-ES" dirty="0"/>
              <a:t> </a:t>
            </a:r>
            <a:r>
              <a:rPr lang="es-ES" dirty="0" smtClean="0"/>
              <a:t>u</a:t>
            </a:r>
            <a:r>
              <a:rPr lang="sr-Latn-BA" dirty="0" smtClean="0"/>
              <a:t> kojoj </a:t>
            </a:r>
            <a:r>
              <a:rPr lang="sr-Latn-BA" dirty="0"/>
              <a:t>je 12 učenika postiglo sledeće rezultate : </a:t>
            </a:r>
            <a:r>
              <a:rPr lang="sr-Latn-BA" dirty="0" smtClean="0"/>
              <a:t>17,19,19</a:t>
            </a:r>
            <a:r>
              <a:rPr lang="sr-Latn-BA" dirty="0"/>
              <a:t>, 24, 27, 27, 31, 31,31, 35, 36, 36</a:t>
            </a:r>
          </a:p>
          <a:p>
            <a:r>
              <a:rPr lang="sr-Latn-BA" dirty="0" smtClean="0"/>
              <a:t>U </a:t>
            </a:r>
            <a:r>
              <a:rPr lang="sr-Latn-BA" dirty="0"/>
              <a:t>ovoj distribuciji MOD, tj. najčešća </a:t>
            </a:r>
            <a:r>
              <a:rPr lang="sr-Latn-BA" dirty="0" smtClean="0"/>
              <a:t>vrijednost </a:t>
            </a:r>
            <a:r>
              <a:rPr lang="sr-Latn-BA" dirty="0"/>
              <a:t>iznosi</a:t>
            </a:r>
          </a:p>
          <a:p>
            <a:pPr marL="0" indent="0">
              <a:buNone/>
            </a:pPr>
            <a:r>
              <a:rPr lang="sr-Latn-BA" dirty="0"/>
              <a:t>31 bod.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MEDIJANA ( M ) ili ( Me )</a:t>
            </a:r>
            <a:br>
              <a:rPr lang="sr-Latn-BA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Predstavlja </a:t>
            </a:r>
            <a:r>
              <a:rPr lang="pl-PL" dirty="0"/>
              <a:t>onu vrednost u nizu koja je u </a:t>
            </a:r>
            <a:r>
              <a:rPr lang="pl-PL" dirty="0" smtClean="0"/>
              <a:t>njegovoj sredini</a:t>
            </a:r>
            <a:r>
              <a:rPr lang="pl-PL" dirty="0"/>
              <a:t>, otuda sinonim : centralna vrednost</a:t>
            </a:r>
          </a:p>
          <a:p>
            <a:r>
              <a:rPr lang="sr-Latn-BA" dirty="0" smtClean="0"/>
              <a:t>Primenjuje </a:t>
            </a:r>
            <a:r>
              <a:rPr lang="sr-Latn-BA" dirty="0"/>
              <a:t>se kod skale </a:t>
            </a:r>
            <a:r>
              <a:rPr lang="sr-Latn-BA" dirty="0" smtClean="0"/>
              <a:t>srazmjere </a:t>
            </a:r>
            <a:r>
              <a:rPr lang="sr-Latn-BA" dirty="0"/>
              <a:t>i ordinalnoj skali</a:t>
            </a:r>
          </a:p>
          <a:p>
            <a:r>
              <a:rPr lang="it-IT" dirty="0" smtClean="0"/>
              <a:t>Kada </a:t>
            </a:r>
            <a:r>
              <a:rPr lang="it-IT" dirty="0"/>
              <a:t>nedostaje vremena ili ne postoji potreba da </a:t>
            </a:r>
            <a:r>
              <a:rPr lang="it-IT" dirty="0" smtClean="0"/>
              <a:t>se</a:t>
            </a:r>
            <a:r>
              <a:rPr lang="sr-Latn-BA" dirty="0" smtClean="0"/>
              <a:t> izračunava </a:t>
            </a:r>
            <a:r>
              <a:rPr lang="sr-Latn-BA" dirty="0"/>
              <a:t>aritmetička sredina</a:t>
            </a:r>
          </a:p>
          <a:p>
            <a:r>
              <a:rPr lang="sr-Latn-BA" dirty="0" smtClean="0"/>
              <a:t>Kada </a:t>
            </a:r>
            <a:r>
              <a:rPr lang="sr-Latn-BA" dirty="0"/>
              <a:t>je distribucija izrazito asimetrična</a:t>
            </a:r>
          </a:p>
          <a:p>
            <a:r>
              <a:rPr lang="pl-PL" dirty="0" smtClean="0"/>
              <a:t>Kada </a:t>
            </a:r>
            <a:r>
              <a:rPr lang="pl-PL" dirty="0"/>
              <a:t>je potreban podatak o tome koja se </a:t>
            </a:r>
            <a:r>
              <a:rPr lang="pl-PL" dirty="0" smtClean="0"/>
              <a:t>jedinica niza </a:t>
            </a:r>
            <a:r>
              <a:rPr lang="pl-PL" dirty="0"/>
              <a:t>nalazi po rangu tačno na sredini</a:t>
            </a:r>
          </a:p>
          <a:p>
            <a:r>
              <a:rPr lang="vi-VN" dirty="0" smtClean="0"/>
              <a:t>Pore</a:t>
            </a:r>
            <a:r>
              <a:rPr lang="sr-Latn-BA" dirty="0" smtClean="0"/>
              <a:t>d</a:t>
            </a:r>
            <a:r>
              <a:rPr lang="vi-VN" dirty="0" smtClean="0"/>
              <a:t>aju </a:t>
            </a:r>
            <a:r>
              <a:rPr lang="vi-VN" dirty="0"/>
              <a:t>se sve vrednosti od najniže do najviše ( </a:t>
            </a:r>
            <a:r>
              <a:rPr lang="vi-VN" dirty="0" smtClean="0"/>
              <a:t>ili</a:t>
            </a:r>
            <a:r>
              <a:rPr lang="sr-Latn-BA" dirty="0" smtClean="0"/>
              <a:t> </a:t>
            </a:r>
            <a:r>
              <a:rPr lang="pl-PL" dirty="0" smtClean="0"/>
              <a:t>obrnuto </a:t>
            </a:r>
            <a:r>
              <a:rPr lang="pl-PL" dirty="0"/>
              <a:t>) pa se odbrojava po jedna odozgo i </a:t>
            </a:r>
            <a:r>
              <a:rPr lang="pl-PL" dirty="0" smtClean="0"/>
              <a:t>jedna </a:t>
            </a:r>
            <a:r>
              <a:rPr lang="vi-VN" dirty="0" smtClean="0"/>
              <a:t>odozdo </a:t>
            </a:r>
            <a:r>
              <a:rPr lang="vi-VN" dirty="0"/>
              <a:t>dok se ne dođe do sredine; </a:t>
            </a:r>
            <a:r>
              <a:rPr lang="vi-VN" dirty="0" smtClean="0"/>
              <a:t>prim</a:t>
            </a:r>
            <a:r>
              <a:rPr lang="sr-Latn-BA" dirty="0" smtClean="0"/>
              <a:t>j</a:t>
            </a:r>
            <a:r>
              <a:rPr lang="vi-VN" dirty="0" smtClean="0"/>
              <a:t>enom</a:t>
            </a:r>
            <a:r>
              <a:rPr lang="sr-Latn-BA" dirty="0" smtClean="0"/>
              <a:t> formule </a:t>
            </a:r>
            <a:r>
              <a:rPr lang="sr-Latn-BA" dirty="0"/>
              <a:t>dobija se KADA SE UKUPNOM </a:t>
            </a:r>
            <a:r>
              <a:rPr lang="sr-Latn-BA" dirty="0" smtClean="0"/>
              <a:t>BROJU </a:t>
            </a:r>
            <a:r>
              <a:rPr lang="pl-PL" dirty="0" smtClean="0"/>
              <a:t>SLUČAJEVA </a:t>
            </a:r>
            <a:r>
              <a:rPr lang="pl-PL" dirty="0"/>
              <a:t>DODA JEDAN I TO PODELI SA </a:t>
            </a:r>
            <a:r>
              <a:rPr lang="pl-PL" dirty="0" smtClean="0"/>
              <a:t>DVA </a:t>
            </a:r>
            <a:r>
              <a:rPr lang="sr-Latn-BA" dirty="0" smtClean="0"/>
              <a:t>mesto </a:t>
            </a:r>
            <a:r>
              <a:rPr lang="sr-Latn-BA" dirty="0"/>
              <a:t>M = N+ </a:t>
            </a:r>
            <a:r>
              <a:rPr lang="sr-Latn-BA" dirty="0" smtClean="0"/>
              <a:t>1/2</a:t>
            </a:r>
            <a:endParaRPr lang="sr-Latn-B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P</a:t>
            </a:r>
            <a:r>
              <a:rPr lang="sr-Latn-BA" dirty="0" smtClean="0"/>
              <a:t>rimjer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a) 2,4,4,4,5,7,7,9,10,10 (N=10)</a:t>
            </a:r>
          </a:p>
          <a:p>
            <a:pPr marL="0" indent="0">
              <a:buNone/>
            </a:pPr>
            <a:r>
              <a:rPr lang="pt-BR" dirty="0" smtClean="0"/>
              <a:t>M = </a:t>
            </a:r>
            <a:r>
              <a:rPr lang="pt-BR" dirty="0"/>
              <a:t>(N+1)/</a:t>
            </a:r>
            <a:r>
              <a:rPr lang="pt-BR" dirty="0" smtClean="0"/>
              <a:t>2=10+1/2=5,5</a:t>
            </a:r>
            <a:endParaRPr lang="sr-Latn-BA" dirty="0" smtClean="0"/>
          </a:p>
          <a:p>
            <a:pPr marL="0" indent="0">
              <a:buNone/>
            </a:pPr>
            <a:r>
              <a:rPr lang="vi-VN" dirty="0" smtClean="0"/>
              <a:t>Znači</a:t>
            </a:r>
            <a:r>
              <a:rPr lang="vi-VN" dirty="0"/>
              <a:t>, na 5,5 </a:t>
            </a:r>
            <a:r>
              <a:rPr lang="vi-VN" dirty="0" smtClean="0"/>
              <a:t>m</a:t>
            </a:r>
            <a:r>
              <a:rPr lang="sr-Latn-BA" dirty="0" smtClean="0"/>
              <a:t>j</a:t>
            </a:r>
            <a:r>
              <a:rPr lang="vi-VN" dirty="0" smtClean="0"/>
              <a:t>estu </a:t>
            </a:r>
            <a:r>
              <a:rPr lang="vi-VN" dirty="0"/>
              <a:t>u seriji nalazi se središna vrednost. Ovde je to između 5 i 7. </a:t>
            </a:r>
            <a:r>
              <a:rPr lang="vi-VN" dirty="0" smtClean="0"/>
              <a:t>Pošto</a:t>
            </a:r>
            <a:r>
              <a:rPr lang="sr-Latn-BA" dirty="0" smtClean="0"/>
              <a:t> </a:t>
            </a:r>
            <a:r>
              <a:rPr lang="vi-VN" dirty="0" smtClean="0"/>
              <a:t>je </a:t>
            </a:r>
            <a:r>
              <a:rPr lang="vi-VN" dirty="0"/>
              <a:t>paran broj (N=10), Me se određuje kao AS </a:t>
            </a:r>
            <a:r>
              <a:rPr lang="vi-VN" dirty="0" smtClean="0"/>
              <a:t>dv</a:t>
            </a:r>
            <a:r>
              <a:rPr lang="sr-Latn-BA" dirty="0" smtClean="0"/>
              <a:t>ij</a:t>
            </a:r>
            <a:r>
              <a:rPr lang="vi-VN" dirty="0" smtClean="0"/>
              <a:t>e sus</a:t>
            </a:r>
            <a:r>
              <a:rPr lang="sr-Latn-BA" dirty="0" smtClean="0"/>
              <a:t>j</a:t>
            </a:r>
            <a:r>
              <a:rPr lang="vi-VN" dirty="0" smtClean="0"/>
              <a:t>edne </a:t>
            </a:r>
            <a:r>
              <a:rPr lang="vi-VN" dirty="0"/>
              <a:t>vrednosti:</a:t>
            </a:r>
          </a:p>
          <a:p>
            <a:pPr marL="0" indent="0">
              <a:buNone/>
            </a:pPr>
            <a:r>
              <a:rPr lang="vi-VN" dirty="0"/>
              <a:t>Me=5+7/2=6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7471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Primjer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2,4,4,4,5,7,7,9,10,10,11 (N=11)</a:t>
            </a:r>
          </a:p>
          <a:p>
            <a:pPr marL="0" indent="0">
              <a:buNone/>
            </a:pPr>
            <a:r>
              <a:rPr lang="en-US" dirty="0"/>
              <a:t>Me = (N+1)/2=11+1/2=6 Me je </a:t>
            </a:r>
            <a:r>
              <a:rPr lang="en-US" dirty="0" err="1"/>
              <a:t>na</a:t>
            </a:r>
            <a:r>
              <a:rPr lang="en-US" dirty="0"/>
              <a:t> 6. </a:t>
            </a:r>
            <a:r>
              <a:rPr lang="en-US" dirty="0" smtClean="0"/>
              <a:t>m</a:t>
            </a:r>
            <a:r>
              <a:rPr lang="sr-Latn-BA" dirty="0" smtClean="0"/>
              <a:t>j</a:t>
            </a:r>
            <a:r>
              <a:rPr lang="en-US" dirty="0" err="1" smtClean="0"/>
              <a:t>estu</a:t>
            </a:r>
            <a:r>
              <a:rPr lang="en-US" dirty="0" smtClean="0"/>
              <a:t> </a:t>
            </a:r>
            <a:r>
              <a:rPr lang="en-US" dirty="0"/>
              <a:t>– to je </a:t>
            </a:r>
            <a:r>
              <a:rPr lang="en-US" dirty="0" err="1" smtClean="0"/>
              <a:t>ob</a:t>
            </a:r>
            <a:r>
              <a:rPr lang="sr-Latn-BA" dirty="0" smtClean="0"/>
              <a:t>i</a:t>
            </a:r>
            <a:r>
              <a:rPr lang="en-US" dirty="0" smtClean="0"/>
              <a:t>l</a:t>
            </a:r>
            <a:r>
              <a:rPr lang="sr-Latn-BA" dirty="0" smtClean="0"/>
              <a:t>j</a:t>
            </a:r>
            <a:r>
              <a:rPr lang="en-US" dirty="0" err="1" smtClean="0"/>
              <a:t>ežje</a:t>
            </a:r>
            <a:r>
              <a:rPr lang="en-US" dirty="0" smtClean="0"/>
              <a:t> </a:t>
            </a:r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3959220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ARITMETIČKA SREDINA ( X ) ili ( M )</a:t>
            </a:r>
            <a:br>
              <a:rPr lang="it-IT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BA" dirty="0" smtClean="0"/>
              <a:t>Poznata </a:t>
            </a:r>
            <a:r>
              <a:rPr lang="sr-Latn-BA" dirty="0"/>
              <a:t>kao “ </a:t>
            </a:r>
            <a:r>
              <a:rPr lang="sr-Latn-BA" dirty="0" smtClean="0"/>
              <a:t>pros</a:t>
            </a:r>
            <a:r>
              <a:rPr lang="sr-Cyrl-RS" dirty="0" smtClean="0"/>
              <a:t>ј</a:t>
            </a:r>
            <a:r>
              <a:rPr lang="sr-Latn-BA" dirty="0" smtClean="0"/>
              <a:t>ek </a:t>
            </a:r>
            <a:r>
              <a:rPr lang="sr-Latn-BA" dirty="0"/>
              <a:t>“</a:t>
            </a:r>
          </a:p>
          <a:p>
            <a:r>
              <a:rPr lang="sr-Latn-BA" dirty="0" smtClean="0"/>
              <a:t>Najčešće </a:t>
            </a:r>
            <a:r>
              <a:rPr lang="sr-Latn-BA" dirty="0"/>
              <a:t>se upotrebljava</a:t>
            </a:r>
          </a:p>
          <a:p>
            <a:r>
              <a:rPr lang="pt-BR" dirty="0" smtClean="0"/>
              <a:t>Saberu </a:t>
            </a:r>
            <a:r>
              <a:rPr lang="pt-BR" dirty="0"/>
              <a:t>se </a:t>
            </a:r>
            <a:r>
              <a:rPr lang="pt-BR" dirty="0" smtClean="0"/>
              <a:t>vr</a:t>
            </a:r>
            <a:r>
              <a:rPr lang="sr-Cyrl-RS" dirty="0" smtClean="0"/>
              <a:t>иј</a:t>
            </a:r>
            <a:r>
              <a:rPr lang="pt-BR" dirty="0" smtClean="0"/>
              <a:t>ednosti </a:t>
            </a:r>
            <a:r>
              <a:rPr lang="pt-BR" dirty="0"/>
              <a:t>svih jedinica i taj zbir se </a:t>
            </a:r>
            <a:r>
              <a:rPr lang="pt-BR" dirty="0" smtClean="0"/>
              <a:t>pod</a:t>
            </a:r>
            <a:r>
              <a:rPr lang="sr-Cyrl-RS" dirty="0" smtClean="0"/>
              <a:t>иј</a:t>
            </a:r>
            <a:r>
              <a:rPr lang="pt-BR" dirty="0" smtClean="0"/>
              <a:t>eli s</a:t>
            </a:r>
            <a:r>
              <a:rPr lang="sr-Cyrl-RS" dirty="0" smtClean="0"/>
              <a:t>а</a:t>
            </a:r>
            <a:r>
              <a:rPr lang="sr-Latn-BA" dirty="0" smtClean="0"/>
              <a:t> brojem </a:t>
            </a:r>
            <a:r>
              <a:rPr lang="sr-Latn-BA" dirty="0"/>
              <a:t>jedinica</a:t>
            </a:r>
          </a:p>
          <a:p>
            <a:r>
              <a:rPr lang="sr-Latn-BA" dirty="0" smtClean="0"/>
              <a:t>Prim</a:t>
            </a:r>
            <a:r>
              <a:rPr lang="sr-Cyrl-RS" dirty="0" smtClean="0"/>
              <a:t>ј</a:t>
            </a:r>
            <a:r>
              <a:rPr lang="sr-Latn-BA" dirty="0" smtClean="0"/>
              <a:t>enjuje </a:t>
            </a:r>
            <a:r>
              <a:rPr lang="sr-Latn-BA" dirty="0"/>
              <a:t>se kod skala </a:t>
            </a:r>
            <a:r>
              <a:rPr lang="sr-Latn-BA" dirty="0" smtClean="0"/>
              <a:t>srazmjere </a:t>
            </a:r>
            <a:r>
              <a:rPr lang="sr-Latn-BA" dirty="0"/>
              <a:t>i intervalnoj</a:t>
            </a:r>
          </a:p>
          <a:p>
            <a:r>
              <a:rPr lang="sr-Latn-BA" dirty="0"/>
              <a:t>Primenjuje se kada :</a:t>
            </a:r>
          </a:p>
          <a:p>
            <a:r>
              <a:rPr lang="sr-Latn-BA" dirty="0" smtClean="0"/>
              <a:t>se </a:t>
            </a:r>
            <a:r>
              <a:rPr lang="sr-Latn-BA" dirty="0"/>
              <a:t>želi upotrebiti najpouzdanija </a:t>
            </a:r>
            <a:r>
              <a:rPr lang="sr-Latn-BA" dirty="0" smtClean="0"/>
              <a:t>m</a:t>
            </a:r>
            <a:r>
              <a:rPr lang="sr-Cyrl-RS" dirty="0" smtClean="0"/>
              <a:t>ј</a:t>
            </a:r>
            <a:r>
              <a:rPr lang="sr-Latn-BA" dirty="0" smtClean="0"/>
              <a:t>era srednje vrijednosti </a:t>
            </a:r>
          </a:p>
          <a:p>
            <a:r>
              <a:rPr lang="vi-VN" dirty="0" smtClean="0"/>
              <a:t>predviđa se</a:t>
            </a:r>
            <a:r>
              <a:rPr lang="sr-Latn-BA" dirty="0" smtClean="0"/>
              <a:t> </a:t>
            </a:r>
            <a:r>
              <a:rPr lang="vi-VN" dirty="0" smtClean="0"/>
              <a:t>daljnja </a:t>
            </a:r>
            <a:r>
              <a:rPr lang="vi-VN" dirty="0"/>
              <a:t>statistička </a:t>
            </a:r>
            <a:r>
              <a:rPr lang="vi-VN" dirty="0" smtClean="0"/>
              <a:t>obrada</a:t>
            </a:r>
            <a:endParaRPr lang="sr-Latn-BA" dirty="0"/>
          </a:p>
          <a:p>
            <a:r>
              <a:rPr lang="sr-Latn-BA" dirty="0" smtClean="0"/>
              <a:t> </a:t>
            </a:r>
            <a:r>
              <a:rPr lang="sr-Latn-BA" dirty="0"/>
              <a:t>distribucija </a:t>
            </a:r>
            <a:r>
              <a:rPr lang="sr-Latn-BA" dirty="0" smtClean="0"/>
              <a:t>je pretežno </a:t>
            </a:r>
            <a:r>
              <a:rPr lang="sr-Latn-BA" dirty="0"/>
              <a:t>simetrična , bliska normalnoj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PEDAGOŠKA STATISTIKA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BA" dirty="0"/>
              <a:t>OSNOVNI POJMOVI PEDAGOŠKE STATISTIKE</a:t>
            </a:r>
          </a:p>
          <a:p>
            <a:r>
              <a:rPr lang="sr-Latn-BA" dirty="0" smtClean="0"/>
              <a:t>SKALE </a:t>
            </a:r>
            <a:r>
              <a:rPr lang="sr-Latn-BA" dirty="0"/>
              <a:t>NUMERIČKOG IZRAŽAVANJA PODATAKA</a:t>
            </a:r>
          </a:p>
          <a:p>
            <a:r>
              <a:rPr lang="sr-Latn-BA" dirty="0" smtClean="0"/>
              <a:t>SREĐIVANJE </a:t>
            </a:r>
            <a:r>
              <a:rPr lang="sr-Latn-BA" dirty="0"/>
              <a:t>I IZRADA TABELA, GRAFIČKO</a:t>
            </a:r>
          </a:p>
          <a:p>
            <a:r>
              <a:rPr lang="sr-Latn-BA" dirty="0"/>
              <a:t>PREDSTAVLJANJE RASPODELE UČESTALOSTI</a:t>
            </a:r>
          </a:p>
          <a:p>
            <a:r>
              <a:rPr lang="sr-Latn-BA" dirty="0" smtClean="0"/>
              <a:t>GRAFIČKO </a:t>
            </a:r>
            <a:r>
              <a:rPr lang="sr-Latn-BA" dirty="0"/>
              <a:t>PRIKAZIVANJE PEDAGOŠKIH POJAVA</a:t>
            </a:r>
          </a:p>
          <a:p>
            <a:r>
              <a:rPr lang="sr-Latn-BA" dirty="0" smtClean="0"/>
              <a:t>KARAKTERISTIKE </a:t>
            </a:r>
            <a:r>
              <a:rPr lang="sr-Latn-BA" dirty="0"/>
              <a:t>DISTRIBUCIJE FREKVENCIJA</a:t>
            </a:r>
          </a:p>
          <a:p>
            <a:r>
              <a:rPr lang="sr-Latn-BA" dirty="0" smtClean="0"/>
              <a:t>SREDNJE </a:t>
            </a:r>
            <a:r>
              <a:rPr lang="sr-Latn-BA" dirty="0"/>
              <a:t>VREDNOSTI</a:t>
            </a:r>
          </a:p>
          <a:p>
            <a:r>
              <a:rPr lang="sr-Latn-BA" dirty="0" smtClean="0"/>
              <a:t>MOD</a:t>
            </a:r>
            <a:endParaRPr lang="sr-Latn-BA" dirty="0"/>
          </a:p>
          <a:p>
            <a:r>
              <a:rPr lang="sr-Latn-BA" dirty="0" smtClean="0"/>
              <a:t>MEDIJAN</a:t>
            </a:r>
            <a:endParaRPr lang="sr-Latn-BA" dirty="0"/>
          </a:p>
          <a:p>
            <a:r>
              <a:rPr lang="sr-Latn-BA" dirty="0" smtClean="0"/>
              <a:t>ARITMETIČKA </a:t>
            </a:r>
            <a:r>
              <a:rPr lang="sr-Latn-BA" dirty="0"/>
              <a:t>SREDINA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r>
              <a:rPr lang="it-IT" dirty="0"/>
              <a:t>Dva su osnovna uslova za korišćenje </a:t>
            </a:r>
            <a:r>
              <a:rPr lang="it-IT" dirty="0" smtClean="0"/>
              <a:t>aritm</a:t>
            </a:r>
            <a:r>
              <a:rPr lang="sr-Latn-BA" dirty="0" smtClean="0"/>
              <a:t>etičke</a:t>
            </a:r>
            <a:r>
              <a:rPr lang="it-IT" dirty="0" smtClean="0"/>
              <a:t> sredine:</a:t>
            </a:r>
            <a:endParaRPr lang="it-IT" dirty="0"/>
          </a:p>
          <a:p>
            <a:r>
              <a:rPr lang="it-IT" dirty="0"/>
              <a:t>1. </a:t>
            </a:r>
            <a:r>
              <a:rPr lang="it-IT" dirty="0" smtClean="0"/>
              <a:t>M</a:t>
            </a:r>
            <a:r>
              <a:rPr lang="sr-Latn-BA" dirty="0" smtClean="0"/>
              <a:t>j</a:t>
            </a:r>
            <a:r>
              <a:rPr lang="it-IT" dirty="0" smtClean="0"/>
              <a:t>ere </a:t>
            </a:r>
            <a:r>
              <a:rPr lang="it-IT" dirty="0"/>
              <a:t>datog predmeta moraju poticati sa intervalne </a:t>
            </a:r>
            <a:r>
              <a:rPr lang="it-IT" dirty="0" smtClean="0"/>
              <a:t>ili</a:t>
            </a:r>
            <a:r>
              <a:rPr lang="sr-Latn-BA" dirty="0" smtClean="0"/>
              <a:t> racio </a:t>
            </a:r>
            <a:r>
              <a:rPr lang="sr-Latn-BA" dirty="0"/>
              <a:t>skale</a:t>
            </a:r>
          </a:p>
          <a:p>
            <a:r>
              <a:rPr lang="sr-Latn-BA" dirty="0"/>
              <a:t>2. Mora postojati pretpostavka o normalnoj </a:t>
            </a:r>
            <a:r>
              <a:rPr lang="sr-Latn-BA" dirty="0" smtClean="0"/>
              <a:t>raspodeli tih mjera </a:t>
            </a:r>
            <a:r>
              <a:rPr lang="sr-Latn-BA" dirty="0"/>
              <a:t>u populaciji</a:t>
            </a:r>
          </a:p>
          <a:p>
            <a:r>
              <a:rPr lang="sr-Latn-BA" dirty="0" smtClean="0"/>
              <a:t>Može </a:t>
            </a:r>
            <a:r>
              <a:rPr lang="sr-Latn-BA" dirty="0"/>
              <a:t>se dobiti iz niza sirovih </a:t>
            </a:r>
            <a:r>
              <a:rPr lang="sr-Latn-BA" dirty="0" smtClean="0"/>
              <a:t>mjera </a:t>
            </a:r>
            <a:r>
              <a:rPr lang="sr-Latn-BA" dirty="0"/>
              <a:t>i iz distribucije</a:t>
            </a:r>
          </a:p>
          <a:p>
            <a:r>
              <a:rPr lang="sr-Latn-BA" dirty="0" smtClean="0"/>
              <a:t>Iz </a:t>
            </a:r>
            <a:r>
              <a:rPr lang="sr-Latn-BA" dirty="0"/>
              <a:t>niza sirovih </a:t>
            </a:r>
            <a:r>
              <a:rPr lang="sr-Latn-BA" dirty="0" smtClean="0"/>
              <a:t>mjera </a:t>
            </a:r>
            <a:r>
              <a:rPr lang="sr-Latn-BA" dirty="0"/>
              <a:t>( X ) ARITMETIČKA SREDINA ( M </a:t>
            </a:r>
            <a:r>
              <a:rPr lang="sr-Latn-BA" dirty="0" smtClean="0"/>
              <a:t>)IZRAČUNAVA </a:t>
            </a:r>
            <a:r>
              <a:rPr lang="sr-Latn-BA" dirty="0"/>
              <a:t>SE POMOĆU OBRASCA:</a:t>
            </a:r>
          </a:p>
          <a:p>
            <a:r>
              <a:rPr lang="sr-Latn-BA" dirty="0"/>
              <a:t>M = </a:t>
            </a:r>
            <a:r>
              <a:rPr lang="el-GR" dirty="0"/>
              <a:t>Σ </a:t>
            </a:r>
            <a:r>
              <a:rPr lang="sr-Latn-BA" dirty="0" smtClean="0"/>
              <a:t>X/N</a:t>
            </a:r>
            <a:endParaRPr lang="sr-Latn-B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Izračunati AS iz negrupisanih (nesređenih) podataka o </a:t>
            </a:r>
            <a:r>
              <a:rPr lang="vi-VN" dirty="0" smtClean="0"/>
              <a:t>usp</a:t>
            </a:r>
            <a:r>
              <a:rPr lang="sr-Latn-BA" dirty="0" smtClean="0"/>
              <a:t>j</a:t>
            </a:r>
            <a:r>
              <a:rPr lang="vi-VN" dirty="0" smtClean="0"/>
              <a:t>ehu </a:t>
            </a:r>
            <a:r>
              <a:rPr lang="vi-VN" dirty="0"/>
              <a:t>studenata na ispitu</a:t>
            </a:r>
          </a:p>
          <a:p>
            <a:r>
              <a:rPr lang="vi-VN" dirty="0"/>
              <a:t>(N=33)</a:t>
            </a:r>
          </a:p>
          <a:p>
            <a:r>
              <a:rPr lang="vi-VN" dirty="0"/>
              <a:t>10,8,9,7,5,6,5,7,6,10,9,8,9,8,7,5,6,6,5,8,7,9,5,7,6,8,6,7,8,8,7,6,7</a:t>
            </a:r>
          </a:p>
          <a:p>
            <a:r>
              <a:rPr lang="sr-Latn-BA" dirty="0" smtClean="0"/>
              <a:t>                    </a:t>
            </a:r>
            <a:r>
              <a:rPr lang="vi-VN" sz="2400" dirty="0" smtClean="0"/>
              <a:t>=</a:t>
            </a:r>
            <a:r>
              <a:rPr lang="sr-Latn-BA" dirty="0" smtClean="0"/>
              <a:t> </a:t>
            </a:r>
            <a:r>
              <a:rPr lang="vi-VN" sz="2400" dirty="0" smtClean="0"/>
              <a:t>235/33=7,12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48150" y="3232150"/>
          <a:ext cx="647700" cy="393700"/>
        </p:xfrm>
        <a:graphic>
          <a:graphicData uri="http://schemas.openxmlformats.org/presentationml/2006/ole">
            <p:oleObj spid="_x0000_s14337" name="Equation" r:id="rId3" imgW="647640" imgH="393480" progId="Equation.3">
              <p:embed/>
            </p:oleObj>
          </a:graphicData>
        </a:graphic>
      </p:graphicFrame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928662" y="4214818"/>
          <a:ext cx="1714512" cy="860058"/>
        </p:xfrm>
        <a:graphic>
          <a:graphicData uri="http://schemas.openxmlformats.org/presentationml/2006/ole">
            <p:oleObj spid="_x0000_s14338" name="Equation" r:id="rId4" imgW="64764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57344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Primjer izračunavanja AS iz neintervalne raspodjele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8848884"/>
              </p:ext>
            </p:extLst>
          </p:nvPr>
        </p:nvGraphicFramePr>
        <p:xfrm>
          <a:off x="611560" y="2708920"/>
          <a:ext cx="8208918" cy="1997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3"/>
                <a:gridCol w="456051"/>
                <a:gridCol w="912102"/>
                <a:gridCol w="912102"/>
                <a:gridCol w="912102"/>
                <a:gridCol w="912102"/>
                <a:gridCol w="912102"/>
                <a:gridCol w="912102"/>
                <a:gridCol w="912102"/>
              </a:tblGrid>
              <a:tr h="712088">
                <a:tc>
                  <a:txBody>
                    <a:bodyPr/>
                    <a:lstStyle/>
                    <a:p>
                      <a:r>
                        <a:rPr lang="en-US" dirty="0" smtClean="0"/>
                        <a:t>OCJENA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∑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BROJ STUDENATA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fx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</a:t>
                      </a:r>
                      <a:r>
                        <a:rPr lang="sr-Latn-BA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235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627784" y="5301208"/>
            <a:ext cx="1489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/>
              </a:rPr>
              <a:t>=235/33=7,12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3313" name="Equation" r:id="rId3" imgW="114120" imgH="215640" progId="Equation.3">
              <p:embed/>
            </p:oleObj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3428992" y="1643050"/>
          <a:ext cx="1543056" cy="785818"/>
        </p:xfrm>
        <a:graphic>
          <a:graphicData uri="http://schemas.openxmlformats.org/presentationml/2006/ole">
            <p:oleObj spid="_x0000_s13316" name="Equation" r:id="rId4" imgW="685800" imgH="393480" progId="Equation.3">
              <p:embed/>
            </p:oleObj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1142976" y="5000636"/>
          <a:ext cx="1543050" cy="785812"/>
        </p:xfrm>
        <a:graphic>
          <a:graphicData uri="http://schemas.openxmlformats.org/presentationml/2006/ole">
            <p:oleObj spid="_x0000_s13317" name="Equation" r:id="rId5" imgW="68580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10788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Primjer AS iz intervalne raspodjele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6496988"/>
              </p:ext>
            </p:extLst>
          </p:nvPr>
        </p:nvGraphicFramePr>
        <p:xfrm>
          <a:off x="1403648" y="1628800"/>
          <a:ext cx="6096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x </a:t>
                      </a:r>
                      <a:r>
                        <a:rPr lang="en-US" dirty="0" smtClean="0"/>
                        <a:t> </a:t>
                      </a:r>
                      <a:r>
                        <a:rPr lang="sr-Latn-BA" dirty="0" smtClean="0"/>
                        <a:t> 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</a:t>
                      </a:r>
                      <a:r>
                        <a:rPr lang="sr-Latn-BA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nn-NO" dirty="0" smtClean="0"/>
                        <a:t>22-30 </a:t>
                      </a:r>
                      <a:r>
                        <a:rPr lang="sr-Latn-BA" dirty="0" smtClean="0"/>
                        <a:t> </a:t>
                      </a:r>
                      <a:r>
                        <a:rPr lang="nn-NO" dirty="0" smtClean="0"/>
                        <a:t> </a:t>
                      </a:r>
                      <a:r>
                        <a:rPr lang="sr-Latn-BA" dirty="0" smtClean="0"/>
                        <a:t> </a:t>
                      </a:r>
                      <a:endParaRPr lang="nn-N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26</a:t>
                      </a:r>
                    </a:p>
                    <a:p>
                      <a:r>
                        <a:rPr lang="sr-Latn-BA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156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280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40-48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396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49-57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58-66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67-75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76-84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i=9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2648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14546" y="5643578"/>
            <a:ext cx="1733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=2648/52=50,92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143240" y="1357298"/>
          <a:ext cx="357190" cy="598490"/>
        </p:xfrm>
        <a:graphic>
          <a:graphicData uri="http://schemas.openxmlformats.org/presentationml/2006/ole">
            <p:oleObj spid="_x0000_s12290" name="Equation" r:id="rId3" imgW="126720" imgH="241200" progId="Equation.3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6143636" y="1428736"/>
          <a:ext cx="285752" cy="527052"/>
        </p:xfrm>
        <a:graphic>
          <a:graphicData uri="http://schemas.openxmlformats.org/presentationml/2006/ole">
            <p:oleObj spid="_x0000_s12291" name="Equation" r:id="rId4" imgW="126720" imgH="241200" progId="Equation.3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214414" y="5500702"/>
          <a:ext cx="1022352" cy="704852"/>
        </p:xfrm>
        <a:graphic>
          <a:graphicData uri="http://schemas.openxmlformats.org/presentationml/2006/ole">
            <p:oleObj spid="_x0000_s12292" name="Equation" r:id="rId5" imgW="736560" imgH="419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14327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Uzorkovanje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Ciljna populacija (</a:t>
            </a:r>
            <a:r>
              <a:rPr lang="hr-HR" i="1" dirty="0" smtClean="0"/>
              <a:t>Target population</a:t>
            </a:r>
            <a:r>
              <a:rPr lang="hr-HR" dirty="0" smtClean="0"/>
              <a:t>) – grupa jedinki na koje se istraživanje odnosi i na koju se odnosi (generalizuju) dobijeni rezultati</a:t>
            </a:r>
          </a:p>
          <a:p>
            <a:r>
              <a:rPr lang="hr-HR" dirty="0" smtClean="0"/>
              <a:t>Uzorak – dio populacije na kojem se sprovodi istraživanje i na osnovu koga se zaključuje o cijeloj populaciji</a:t>
            </a:r>
          </a:p>
          <a:p>
            <a:r>
              <a:rPr lang="hr-HR" dirty="0" smtClean="0"/>
              <a:t>Osnovni skup – grupa jedinki iz koje biramo uzorak</a:t>
            </a:r>
          </a:p>
          <a:p>
            <a:r>
              <a:rPr lang="hr-HR" dirty="0" smtClean="0"/>
              <a:t>Okvir za izbor uzorka (</a:t>
            </a:r>
            <a:r>
              <a:rPr lang="hr-HR" i="1" dirty="0" smtClean="0"/>
              <a:t>Sampling frame</a:t>
            </a:r>
            <a:r>
              <a:rPr lang="hr-HR" dirty="0" smtClean="0"/>
              <a:t>) – popis jedinica osnovnog skupa odn. podaci iz kojih ćemo izabrati uzorak</a:t>
            </a:r>
          </a:p>
          <a:p>
            <a:r>
              <a:rPr lang="hr-HR" dirty="0" smtClean="0"/>
              <a:t>Element – individualni član populacije čija će se osobine mjeriti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hr-HR" dirty="0" smtClean="0"/>
              <a:t>Reprezentativan uzorak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525963"/>
          </a:xfrm>
        </p:spPr>
        <p:txBody>
          <a:bodyPr/>
          <a:lstStyle/>
          <a:p>
            <a:r>
              <a:rPr lang="hr-HR" dirty="0" smtClean="0"/>
              <a:t>Uzorak koji „izgleda” kao i populacija iz koje je izabran u svim aspektima relevantnim za dotično istraživanje. Distribucija svojstava među elementima uzorka je ista kao i distribucija tih svojstava u populaciji</a:t>
            </a:r>
          </a:p>
          <a:p>
            <a:pPr>
              <a:buNone/>
            </a:pPr>
            <a:endParaRPr lang="sr-Latn-B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6817" y="3571876"/>
            <a:ext cx="3087183" cy="3176667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Probabilistički i neprobabilistički uzorci</a:t>
            </a:r>
            <a:br>
              <a:rPr lang="hr-HR" dirty="0" smtClean="0"/>
            </a:br>
            <a:r>
              <a:rPr lang="hr-HR" dirty="0" smtClean="0"/>
              <a:t>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Probabilistički uzorci – matematički konstruisani uzorci izabrani na osnovu proračuna vjerovatnoće koju za izbor u uzorak ima svaka pojedina jedinica populacije (osnovnog skupa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Neprobabilistički uzorci – sve ostale vrste uzoraka koji nisu izabrani prema kriteriju matematičke vjerovatnoće (distribucija nepoznata) nego u skladu sa određenim kriterijima istraživača</a:t>
            </a:r>
          </a:p>
          <a:p>
            <a:pPr marL="0" indent="0">
              <a:buNone/>
            </a:pPr>
            <a:r>
              <a:rPr lang="hr-HR" dirty="0" smtClean="0"/>
              <a:t> 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Probabilistički uzorci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Uslovi: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Za svakog člana populacije (osnovnog skupa) mora biti poznata vjerovatnoća da bude izabran u uzorak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Izbor svih elemenata mora biti lišen bilo kakvog uticaja namjere ili odluke istraživača</a:t>
            </a:r>
          </a:p>
          <a:p>
            <a:r>
              <a:rPr lang="hr-HR" dirty="0" smtClean="0"/>
              <a:t>Prednosti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 dosljednoj primjeni isključena je bilo kakva pristranost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Omogućavaju procjenu standardne greške uzorka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Napomene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je uzorak veći, imamo više šansi da je reprezentativan</a:t>
            </a:r>
          </a:p>
          <a:p>
            <a:r>
              <a:rPr lang="hr-HR" dirty="0" smtClean="0"/>
              <a:t>Što je populacija homogenija, imamo više šansi u reprezentativnost uzorka određene veličine</a:t>
            </a:r>
          </a:p>
          <a:p>
            <a:r>
              <a:rPr lang="hr-HR" dirty="0" smtClean="0"/>
              <a:t>Učešće uzorka u populaciji ne utiče na njegovu reprezentativnost osim ako je taj udio veliki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probabilističkih uzoraka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Jednostavni slučajni uzorak – svi članovi populacije (osnovnog skupa) imaju jednake šanse da budu izabrani – primjer: iz bubnja, slučajni brojevi</a:t>
            </a:r>
          </a:p>
          <a:p>
            <a:r>
              <a:rPr lang="hr-HR" dirty="0" smtClean="0"/>
              <a:t>Prednosti: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Nije potrebno nikakvo znanje o populaciji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Nema mogućnosti pristranosti zbog uvođenja nekog kriterija klasifikacije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Omogućava veliko raspršenje elemenata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dirty="0" smtClean="0"/>
              <a:t>Pojam pedagoške statistike</a:t>
            </a:r>
            <a:br>
              <a:rPr lang="sr-Latn-BA" b="1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BA" dirty="0" smtClean="0"/>
              <a:t>Svaki </a:t>
            </a:r>
            <a:r>
              <a:rPr lang="sr-Latn-BA" dirty="0"/>
              <a:t>naučni sud može da se zasniva samo na </a:t>
            </a:r>
            <a:r>
              <a:rPr lang="sr-Latn-BA" dirty="0" smtClean="0"/>
              <a:t>izučavanju masovnih </a:t>
            </a:r>
            <a:r>
              <a:rPr lang="sr-Latn-BA" dirty="0"/>
              <a:t>pojava</a:t>
            </a:r>
          </a:p>
          <a:p>
            <a:r>
              <a:rPr lang="sr-Latn-BA" dirty="0" smtClean="0"/>
              <a:t>Neophodna </a:t>
            </a:r>
            <a:r>
              <a:rPr lang="sr-Latn-BA" dirty="0"/>
              <a:t>je primena brojčanog izraza</a:t>
            </a:r>
          </a:p>
          <a:p>
            <a:r>
              <a:rPr lang="pl-PL" dirty="0"/>
              <a:t>NAUČNO PODRUČJE KOJE SE BAVI METODAMA </a:t>
            </a:r>
            <a:r>
              <a:rPr lang="pl-PL" dirty="0" smtClean="0"/>
              <a:t>ZA </a:t>
            </a:r>
            <a:r>
              <a:rPr lang="sr-Latn-BA" dirty="0" smtClean="0"/>
              <a:t>ISTRAŽIVANJE </a:t>
            </a:r>
            <a:r>
              <a:rPr lang="sr-Latn-BA" dirty="0"/>
              <a:t>MASOVNIH POJAVA POMOĆU </a:t>
            </a:r>
            <a:r>
              <a:rPr lang="sr-Latn-BA" dirty="0" smtClean="0"/>
              <a:t>BROJČANOG IZRAZA </a:t>
            </a:r>
            <a:r>
              <a:rPr lang="sr-Latn-BA" dirty="0"/>
              <a:t>NAZIVA SE STATISTIKA</a:t>
            </a:r>
          </a:p>
          <a:p>
            <a:r>
              <a:rPr lang="sr-Latn-BA" dirty="0" smtClean="0"/>
              <a:t>Na </a:t>
            </a:r>
            <a:r>
              <a:rPr lang="sr-Latn-BA" dirty="0"/>
              <a:t>granu statistike koja se bavi opštim principima </a:t>
            </a:r>
            <a:r>
              <a:rPr lang="sr-Latn-BA" dirty="0" smtClean="0"/>
              <a:t>i </a:t>
            </a:r>
            <a:r>
              <a:rPr lang="pt-BR" dirty="0" smtClean="0"/>
              <a:t>postupcima </a:t>
            </a:r>
            <a:r>
              <a:rPr lang="pt-BR" dirty="0"/>
              <a:t>istraživanja masovnih pojava , a koja se </a:t>
            </a:r>
            <a:r>
              <a:rPr lang="pt-BR" dirty="0" smtClean="0"/>
              <a:t>naziva</a:t>
            </a:r>
            <a:r>
              <a:rPr lang="sr-Latn-BA" dirty="0" smtClean="0"/>
              <a:t> OPŠTA </a:t>
            </a:r>
            <a:r>
              <a:rPr lang="sr-Latn-BA" dirty="0"/>
              <a:t>STATISTIKA , nadovezuju se brojne POSEBNE statistike</a:t>
            </a:r>
          </a:p>
          <a:p>
            <a:r>
              <a:rPr lang="sr-Latn-BA" dirty="0" smtClean="0">
                <a:solidFill>
                  <a:srgbClr val="C00000"/>
                </a:solidFill>
              </a:rPr>
              <a:t>GRANA </a:t>
            </a:r>
            <a:r>
              <a:rPr lang="sr-Latn-BA" dirty="0">
                <a:solidFill>
                  <a:srgbClr val="C00000"/>
                </a:solidFill>
              </a:rPr>
              <a:t>POSEBNE STATISTIKE KOJA SE BAVI </a:t>
            </a:r>
            <a:r>
              <a:rPr lang="sr-Latn-BA" dirty="0" smtClean="0">
                <a:solidFill>
                  <a:srgbClr val="C00000"/>
                </a:solidFill>
              </a:rPr>
              <a:t>MASOVNIM POJAVAMA </a:t>
            </a:r>
            <a:r>
              <a:rPr lang="sr-Latn-BA" dirty="0">
                <a:solidFill>
                  <a:srgbClr val="C00000"/>
                </a:solidFill>
              </a:rPr>
              <a:t>U OBLASTI VASPITANJA I OBRAZOVANJA </a:t>
            </a:r>
            <a:r>
              <a:rPr lang="sr-Latn-BA" dirty="0" smtClean="0">
                <a:solidFill>
                  <a:srgbClr val="C00000"/>
                </a:solidFill>
              </a:rPr>
              <a:t>NAZIVA SE </a:t>
            </a:r>
            <a:r>
              <a:rPr lang="sr-Latn-BA" dirty="0">
                <a:solidFill>
                  <a:srgbClr val="C00000"/>
                </a:solidFill>
              </a:rPr>
              <a:t>PEDAGOŠKA STATISTIKA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hr-HR" dirty="0" smtClean="0"/>
              <a:t>Slučajni sistemski uzorak – korišćenje intervala za odabir svakog elementa.</a:t>
            </a:r>
          </a:p>
          <a:p>
            <a:r>
              <a:rPr lang="hr-HR" dirty="0" smtClean="0"/>
              <a:t>Prva jedinica mora biti izabrana slučajno. Potom se odabire svaki n-ti element, gdje je n broj dobijen dijeljenjem veličine populacije sa veličinom uzorka</a:t>
            </a:r>
          </a:p>
          <a:p>
            <a:r>
              <a:rPr lang="hr-HR" dirty="0" smtClean="0"/>
              <a:t>Problem periodičnosti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hr-HR" dirty="0" smtClean="0"/>
              <a:t>Slučajni stratifikovani uzorak – grupisanje elemenata populacije u homogene grupe ili stratume koje istraživač želi imati pod kontrolom. – glavna prednost: osigurana reprezentativnost s obzirom na relevantne varijable.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Klasterski uzorak</a:t>
            </a:r>
            <a:br>
              <a:rPr lang="hr-HR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Kada ne raspolažemo relevantnim podacima o populaciji</a:t>
            </a:r>
          </a:p>
          <a:p>
            <a:r>
              <a:rPr lang="hr-HR" dirty="0" smtClean="0"/>
              <a:t>Jedinice uzorkovanja – prirodno-pojavljujuće jedinice (regije, opštine, gradovi, škole…)</a:t>
            </a:r>
          </a:p>
          <a:p>
            <a:r>
              <a:rPr lang="hr-HR" dirty="0" smtClean="0"/>
              <a:t>Na tim nivoima jednostavni nasumični odabir (u regijama nasumični odabir opština, u opštinama naselja, u naseljima domaćinstava…)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Kvotni uzorak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hr-HR" dirty="0" smtClean="0"/>
              <a:t>– lošija zamjena za stratifikovani uzorak</a:t>
            </a:r>
          </a:p>
          <a:p>
            <a:r>
              <a:rPr lang="hr-HR" dirty="0" smtClean="0"/>
              <a:t>Izabiru se stratumi (npr. prema polu, stručnoj spremi i dr.), ali je izbor ispitanika namjeran ili pseudo-slučajan, npr. unutar zadatih okvira anketari ispituju osobe koje sretnu i koje pristanu na anketu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Neprobabilistički uzorci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hr-HR" dirty="0" smtClean="0"/>
              <a:t>Prigodni uzorak – ispitivanje dostupnih pojedinaca (npr. ispitivanje stavova studenata nekog fakulteta tako da anketar dođe na neko predavanje i podijeli upitnik)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hr-HR" dirty="0" smtClean="0"/>
              <a:t>Uzorak dobrovoljaca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hr-HR" dirty="0" smtClean="0"/>
              <a:t>Uzorak sniježne grude (</a:t>
            </a:r>
            <a:r>
              <a:rPr lang="hr-HR" i="1" dirty="0" smtClean="0"/>
              <a:t>Snowball</a:t>
            </a:r>
            <a:r>
              <a:rPr lang="hr-HR" dirty="0" smtClean="0"/>
              <a:t>) – svaki ispitanik nam identifikuje sljedećeg ispitanika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hr-HR" dirty="0" smtClean="0"/>
              <a:t>Namjerni uzorak – npr. stručnjaci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071538" y="2000240"/>
            <a:ext cx="5429288" cy="1385888"/>
            <a:chOff x="618" y="4150"/>
            <a:chExt cx="2984" cy="873"/>
          </a:xfrm>
        </p:grpSpPr>
        <p:sp>
          <p:nvSpPr>
            <p:cNvPr id="5" name="Text Box 11"/>
            <p:cNvSpPr txBox="1">
              <a:spLocks noChangeArrowheads="1"/>
            </p:cNvSpPr>
            <p:nvPr/>
          </p:nvSpPr>
          <p:spPr bwMode="auto">
            <a:xfrm>
              <a:off x="618" y="4604"/>
              <a:ext cx="3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 dirty="0">
                  <a:latin typeface="Times New Roman" pitchFamily="18" charset="0"/>
                </a:rPr>
                <a:t>X=</a:t>
              </a:r>
            </a:p>
          </p:txBody>
        </p:sp>
        <p:sp>
          <p:nvSpPr>
            <p:cNvPr id="6" name="Text Box 12"/>
            <p:cNvSpPr txBox="1">
              <a:spLocks noChangeArrowheads="1"/>
            </p:cNvSpPr>
            <p:nvPr/>
          </p:nvSpPr>
          <p:spPr bwMode="auto">
            <a:xfrm>
              <a:off x="1253" y="4513"/>
              <a:ext cx="128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r-HR" sz="1400"/>
                <a:t>X1+X2+X3+...+Xk</a:t>
              </a:r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936" y="4831"/>
              <a:ext cx="20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hr-HR" sz="1400"/>
                <a:t>N</a:t>
              </a:r>
            </a:p>
          </p:txBody>
        </p:sp>
        <p:cxnSp>
          <p:nvCxnSpPr>
            <p:cNvPr id="8" name="Ravni poveznik 12"/>
            <p:cNvCxnSpPr>
              <a:cxnSpLocks noChangeShapeType="1"/>
            </p:cNvCxnSpPr>
            <p:nvPr/>
          </p:nvCxnSpPr>
          <p:spPr bwMode="auto">
            <a:xfrm>
              <a:off x="936" y="4740"/>
              <a:ext cx="1996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2932" y="4604"/>
              <a:ext cx="2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10" name="Text Box 17"/>
            <p:cNvSpPr txBox="1">
              <a:spLocks noChangeArrowheads="1"/>
            </p:cNvSpPr>
            <p:nvPr/>
          </p:nvSpPr>
          <p:spPr bwMode="auto">
            <a:xfrm>
              <a:off x="3249" y="4831"/>
              <a:ext cx="2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400"/>
                <a:t>N</a:t>
              </a:r>
            </a:p>
          </p:txBody>
        </p:sp>
        <p:cxnSp>
          <p:nvCxnSpPr>
            <p:cNvPr id="11" name="Ravni poveznik 12"/>
            <p:cNvCxnSpPr>
              <a:cxnSpLocks noChangeShapeType="1"/>
            </p:cNvCxnSpPr>
            <p:nvPr/>
          </p:nvCxnSpPr>
          <p:spPr bwMode="auto">
            <a:xfrm>
              <a:off x="3158" y="4740"/>
              <a:ext cx="408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" name="Ravni poveznik 22"/>
            <p:cNvCxnSpPr>
              <a:cxnSpLocks noChangeShapeType="1"/>
            </p:cNvCxnSpPr>
            <p:nvPr/>
          </p:nvCxnSpPr>
          <p:spPr bwMode="auto">
            <a:xfrm>
              <a:off x="664" y="4649"/>
              <a:ext cx="136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graphicFrame>
          <p:nvGraphicFramePr>
            <p:cNvPr id="13" name="Object 2"/>
            <p:cNvGraphicFramePr>
              <a:graphicFrameLocks noChangeAspect="1"/>
            </p:cNvGraphicFramePr>
            <p:nvPr/>
          </p:nvGraphicFramePr>
          <p:xfrm>
            <a:off x="3249" y="4150"/>
            <a:ext cx="353" cy="552"/>
          </p:xfrm>
          <a:graphic>
            <a:graphicData uri="http://schemas.openxmlformats.org/presentationml/2006/ole">
              <p:oleObj spid="_x0000_s1035" name="Microsoft Equation 3.0" r:id="rId3" imgW="380835" imgH="431613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Standardna devijacija zadatak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BA" dirty="0" smtClean="0"/>
              <a:t>Na primjeru visine devojčica u 5</a:t>
            </a:r>
            <a:r>
              <a:rPr lang="sr-Latn-BA" baseline="-25000" dirty="0" smtClean="0"/>
              <a:t>2</a:t>
            </a:r>
            <a:r>
              <a:rPr lang="sr-Latn-BA" dirty="0" smtClean="0"/>
              <a:t> odeljenju osnovne škole "X" (u cm) koji smo koristili za primjer izračunavanja aritmetičke sredine, medijane, moda i ranga, dobili smo sledeće podatke: 140, 141, 138, 140, 122, 160, 154, 132, 148, 135, 140. Izračunali smo da je vrijednost aritmetičke sredine 140.91cm.</a:t>
            </a:r>
          </a:p>
          <a:p>
            <a:r>
              <a:rPr lang="sr-Latn-BA" dirty="0" smtClean="0"/>
              <a:t>Ukoliko bi nas u istraživanju interesovala samo visina djevojčica u 5</a:t>
            </a:r>
            <a:r>
              <a:rPr lang="sr-Latn-BA" baseline="-25000" dirty="0" smtClean="0"/>
              <a:t>2</a:t>
            </a:r>
            <a:r>
              <a:rPr lang="sr-Latn-BA" dirty="0" smtClean="0"/>
              <a:t>, onda bi se radilo o populaciji. U ovom primjeru navedene podatke smatraćemo uzorkom.</a:t>
            </a:r>
          </a:p>
          <a:p>
            <a:r>
              <a:rPr lang="sr-Latn-BA" dirty="0" smtClean="0"/>
              <a:t>Postupak izračunavanja varijanse i standardne devijacije ćemo pokazati kroz tabelu koja je formirana imajući u vidu sledeću formulu za varijansu uzorka: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2143108" y="2000240"/>
          <a:ext cx="5000660" cy="2500330"/>
        </p:xfrm>
        <a:graphic>
          <a:graphicData uri="http://schemas.openxmlformats.org/presentationml/2006/ole">
            <p:oleObj spid="_x0000_s45061" name="Equation" r:id="rId3" imgW="113004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Standardna devijacija</a:t>
            </a:r>
            <a:endParaRPr lang="sr-Latn-BA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524000" y="2565400"/>
          <a:ext cx="6096000" cy="2593975"/>
        </p:xfrm>
        <a:graphic>
          <a:graphicData uri="http://schemas.openxmlformats.org/presentationml/2006/ole">
            <p:oleObj spid="_x0000_s48130" name="Equation" r:id="rId3" imgW="5968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1538" y="1000107"/>
          <a:ext cx="7500991" cy="4643470"/>
        </p:xfrm>
        <a:graphic>
          <a:graphicData uri="http://schemas.openxmlformats.org/drawingml/2006/table">
            <a:tbl>
              <a:tblPr/>
              <a:tblGrid>
                <a:gridCol w="2161340"/>
                <a:gridCol w="2199005"/>
                <a:gridCol w="1569769"/>
                <a:gridCol w="1570877"/>
              </a:tblGrid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r>
                        <a:rPr lang="sr-Latn-BA" sz="1100" baseline="-2500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sr-Latn-BA" sz="1100">
                          <a:latin typeface="Calibri"/>
                          <a:ea typeface="Calibri"/>
                          <a:cs typeface="Calibri"/>
                        </a:rPr>
                        <a:t>-X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Calibri"/>
                          <a:cs typeface="Calibri"/>
                        </a:rPr>
                        <a:t>(X</a:t>
                      </a:r>
                      <a:r>
                        <a:rPr lang="sr-Latn-BA" sz="1100" baseline="-25000"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sr-Latn-BA" sz="1100">
                          <a:latin typeface="Calibri"/>
                          <a:ea typeface="Calibri"/>
                          <a:cs typeface="Calibri"/>
                        </a:rPr>
                        <a:t>-X)</a:t>
                      </a:r>
                      <a:r>
                        <a:rPr lang="sr-Latn-BA" sz="1100" baseline="3000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r>
                        <a:rPr lang="sr-Latn-BA" sz="1100" baseline="3000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140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-0.91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0.8281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19600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141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0.09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0.0081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19881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138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-2.91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8,4681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19044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140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-0.91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0.8281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19600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122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-18.91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357.5881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14884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160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19.09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364.4281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25600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154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13.09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171.3481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23716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132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-8.91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79.3881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17424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148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7.09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50.2681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21904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135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-5.91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34.9281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18225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140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-0.91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0.8281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Times New Roman"/>
                          <a:cs typeface="Calibri"/>
                        </a:rPr>
                        <a:t>19600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Calibri"/>
                          <a:cs typeface="Calibri"/>
                        </a:rPr>
                        <a:t>Σ=1550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Calibri"/>
                          <a:cs typeface="Calibri"/>
                        </a:rPr>
                        <a:t>        0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>
                          <a:latin typeface="Calibri"/>
                          <a:ea typeface="Calibri"/>
                          <a:cs typeface="Calibri"/>
                        </a:rPr>
                        <a:t>Σ=1068,909</a:t>
                      </a:r>
                      <a:endParaRPr lang="sr-Latn-B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100" dirty="0">
                          <a:latin typeface="Calibri"/>
                          <a:ea typeface="Calibri"/>
                          <a:cs typeface="Calibri"/>
                        </a:rPr>
                        <a:t>Σ=219478</a:t>
                      </a:r>
                      <a:endParaRPr lang="sr-Latn-B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Suma kvadrata odstupanja rezultata od aritmetičke sredine je 1068.909, s</a:t>
            </a:r>
            <a:r>
              <a:rPr lang="sr-Latn-BA" baseline="30000" dirty="0" smtClean="0"/>
              <a:t>2</a:t>
            </a:r>
            <a:r>
              <a:rPr lang="sr-Latn-BA" dirty="0" smtClean="0"/>
              <a:t>=1068.909/(11-1)=106.89, a s=√106.89=10.34</a:t>
            </a:r>
          </a:p>
          <a:p>
            <a:r>
              <a:rPr lang="sr-Latn-BA" b="1" dirty="0" smtClean="0"/>
              <a:t>Odgovor</a:t>
            </a:r>
            <a:r>
              <a:rPr lang="sr-Latn-BA" dirty="0" smtClean="0"/>
              <a:t>: Varijansa visine djevojčica u 5</a:t>
            </a:r>
            <a:r>
              <a:rPr lang="sr-Latn-BA" baseline="-25000" dirty="0" smtClean="0"/>
              <a:t>2</a:t>
            </a:r>
            <a:r>
              <a:rPr lang="sr-Latn-BA" dirty="0" smtClean="0"/>
              <a:t> odjeljenju škole „X“ je s</a:t>
            </a:r>
            <a:r>
              <a:rPr lang="sr-Latn-BA" baseline="30000" dirty="0" smtClean="0"/>
              <a:t>2</a:t>
            </a:r>
            <a:r>
              <a:rPr lang="sr-Latn-BA" dirty="0" smtClean="0"/>
              <a:t>=106.891, a standardna devijacija s=10.34.</a:t>
            </a:r>
          </a:p>
          <a:p>
            <a:endParaRPr lang="sr-Latn-B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Osnovni pojmovi pedagoške statistike</a:t>
            </a:r>
            <a:br>
              <a:rPr lang="sr-Latn-BA" b="1" i="1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BA" dirty="0" smtClean="0"/>
              <a:t>Statistička </a:t>
            </a:r>
            <a:r>
              <a:rPr lang="sr-Latn-BA" dirty="0"/>
              <a:t>masa</a:t>
            </a:r>
          </a:p>
          <a:p>
            <a:r>
              <a:rPr lang="sr-Latn-BA" dirty="0" smtClean="0"/>
              <a:t>Statistička </a:t>
            </a:r>
            <a:r>
              <a:rPr lang="sr-Latn-BA" dirty="0"/>
              <a:t>jedinica</a:t>
            </a:r>
          </a:p>
          <a:p>
            <a:r>
              <a:rPr lang="sr-Latn-BA" dirty="0" smtClean="0"/>
              <a:t>Skup </a:t>
            </a:r>
            <a:r>
              <a:rPr lang="sr-Latn-BA" dirty="0"/>
              <a:t>pojava koji se statistički proučava naziva se </a:t>
            </a:r>
            <a:r>
              <a:rPr lang="sr-Latn-BA" dirty="0" smtClean="0"/>
              <a:t>statistička masa </a:t>
            </a:r>
            <a:r>
              <a:rPr lang="sr-Latn-BA" dirty="0"/>
              <a:t>( škole, učenici, nastavnici, roditelji,...)</a:t>
            </a:r>
          </a:p>
          <a:p>
            <a:r>
              <a:rPr lang="it-IT" dirty="0" smtClean="0"/>
              <a:t>Elementi </a:t>
            </a:r>
            <a:r>
              <a:rPr lang="it-IT" dirty="0"/>
              <a:t>statističke mase, od kojih se polazi u </a:t>
            </a:r>
            <a:r>
              <a:rPr lang="it-IT" dirty="0" smtClean="0"/>
              <a:t>statističkoj</a:t>
            </a:r>
            <a:r>
              <a:rPr lang="sr-Latn-BA" dirty="0" smtClean="0"/>
              <a:t> </a:t>
            </a:r>
            <a:r>
              <a:rPr lang="pl-PL" dirty="0" smtClean="0"/>
              <a:t>obradi </a:t>
            </a:r>
            <a:r>
              <a:rPr lang="pl-PL" dirty="0"/>
              <a:t>podataka nazivaju se statističke jedinice (jedna </a:t>
            </a:r>
            <a:r>
              <a:rPr lang="pl-PL" dirty="0" smtClean="0"/>
              <a:t>škola, </a:t>
            </a:r>
            <a:r>
              <a:rPr lang="sr-Latn-BA" dirty="0" smtClean="0"/>
              <a:t>jedan </a:t>
            </a:r>
            <a:r>
              <a:rPr lang="sr-Latn-BA" dirty="0"/>
              <a:t>učenik, </a:t>
            </a:r>
            <a:r>
              <a:rPr lang="sr-Latn-BA" dirty="0" smtClean="0"/>
              <a:t>...)</a:t>
            </a:r>
          </a:p>
          <a:p>
            <a:pPr>
              <a:buNone/>
            </a:pPr>
            <a:endParaRPr lang="sr-Latn-BA" dirty="0"/>
          </a:p>
          <a:p>
            <a:r>
              <a:rPr lang="sr-Latn-BA" dirty="0" smtClean="0"/>
              <a:t>Statističke </a:t>
            </a:r>
            <a:r>
              <a:rPr lang="sr-Latn-BA" dirty="0"/>
              <a:t>jedinice imaju svoja obeležja – jedinica učenik </a:t>
            </a:r>
            <a:r>
              <a:rPr lang="sr-Latn-BA" dirty="0" smtClean="0"/>
              <a:t>ima </a:t>
            </a:r>
            <a:r>
              <a:rPr lang="vi-VN" dirty="0" smtClean="0"/>
              <a:t>sledeća </a:t>
            </a:r>
            <a:r>
              <a:rPr lang="vi-VN" dirty="0"/>
              <a:t>obeležja: prezime i ime, godine, pol, mesto </a:t>
            </a:r>
            <a:r>
              <a:rPr lang="vi-VN" dirty="0" smtClean="0"/>
              <a:t>rođenja,</a:t>
            </a:r>
            <a:r>
              <a:rPr lang="sr-Latn-BA" dirty="0" smtClean="0"/>
              <a:t> </a:t>
            </a:r>
            <a:r>
              <a:rPr lang="vi-VN" dirty="0" smtClean="0"/>
              <a:t>narodnost</a:t>
            </a:r>
            <a:r>
              <a:rPr lang="vi-VN" dirty="0"/>
              <a:t>, škola koju pohađa, razred, odeljenje, uspeh </a:t>
            </a:r>
            <a:r>
              <a:rPr lang="vi-VN" dirty="0" smtClean="0"/>
              <a:t>u</a:t>
            </a:r>
            <a:r>
              <a:rPr lang="sr-Latn-BA" dirty="0" smtClean="0"/>
              <a:t> </a:t>
            </a:r>
            <a:r>
              <a:rPr lang="vi-VN" dirty="0" smtClean="0"/>
              <a:t>školi</a:t>
            </a:r>
            <a:r>
              <a:rPr lang="vi-VN" dirty="0"/>
              <a:t>, rezultat u određenim testovima, slobodne </a:t>
            </a:r>
            <a:r>
              <a:rPr lang="vi-VN" dirty="0" smtClean="0"/>
              <a:t>aktivnosti</a:t>
            </a:r>
            <a:r>
              <a:rPr lang="sr-Latn-BA" dirty="0" smtClean="0"/>
              <a:t> </a:t>
            </a:r>
            <a:r>
              <a:rPr lang="pl-PL" dirty="0" smtClean="0"/>
              <a:t>kojima </a:t>
            </a:r>
            <a:r>
              <a:rPr lang="pl-PL" dirty="0"/>
              <a:t>se bavi u školi, socijalni status porodice u </a:t>
            </a:r>
            <a:r>
              <a:rPr lang="pl-PL" dirty="0" smtClean="0"/>
              <a:t>kojoj </a:t>
            </a:r>
            <a:r>
              <a:rPr lang="sr-Latn-BA" dirty="0" smtClean="0"/>
              <a:t>živi,vreme </a:t>
            </a:r>
            <a:r>
              <a:rPr lang="sr-Latn-BA" dirty="0"/>
              <a:t>kad su mu počeli izbijati zubi, </a:t>
            </a:r>
            <a:r>
              <a:rPr lang="sr-Latn-BA" dirty="0" smtClean="0"/>
              <a:t>zainteresovanost </a:t>
            </a:r>
            <a:r>
              <a:rPr lang="pl-PL" dirty="0" smtClean="0"/>
              <a:t>roditelja </a:t>
            </a:r>
            <a:r>
              <a:rPr lang="pl-PL" dirty="0"/>
              <a:t>za njegov školski uspeh i sl.</a:t>
            </a:r>
            <a:endParaRPr lang="sr-Latn-B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857356" y="2714620"/>
            <a:ext cx="5572164" cy="2017712"/>
            <a:chOff x="663" y="3696"/>
            <a:chExt cx="3130" cy="1271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663" y="4196"/>
              <a:ext cx="3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>
                  <a:latin typeface="Times New Roman" pitchFamily="18" charset="0"/>
                </a:rPr>
                <a:t>X=</a:t>
              </a: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952" y="4105"/>
              <a:ext cx="19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r-HR" sz="1400" dirty="0"/>
                <a:t>f1X1+ f2X2+ f3X3+ ... + fkXk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981" y="4423"/>
              <a:ext cx="20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hr-HR" sz="1400"/>
                <a:t>f1 + f2 + f3 + ... + fk</a:t>
              </a:r>
            </a:p>
          </p:txBody>
        </p:sp>
        <p:cxnSp>
          <p:nvCxnSpPr>
            <p:cNvPr id="8" name="Ravni poveznik 12"/>
            <p:cNvCxnSpPr>
              <a:cxnSpLocks noChangeShapeType="1"/>
            </p:cNvCxnSpPr>
            <p:nvPr/>
          </p:nvCxnSpPr>
          <p:spPr bwMode="auto">
            <a:xfrm>
              <a:off x="981" y="4332"/>
              <a:ext cx="1996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2977" y="4196"/>
              <a:ext cx="2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r-HR">
                  <a:latin typeface="Times New Roman" pitchFamily="18" charset="0"/>
                </a:rPr>
                <a:t>=</a:t>
              </a:r>
            </a:p>
          </p:txBody>
        </p:sp>
        <p:cxnSp>
          <p:nvCxnSpPr>
            <p:cNvPr id="10" name="Ravni poveznik 12"/>
            <p:cNvCxnSpPr>
              <a:cxnSpLocks noChangeShapeType="1"/>
            </p:cNvCxnSpPr>
            <p:nvPr/>
          </p:nvCxnSpPr>
          <p:spPr bwMode="auto">
            <a:xfrm>
              <a:off x="3203" y="4332"/>
              <a:ext cx="59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" name="Ravni poveznik 22"/>
            <p:cNvCxnSpPr>
              <a:cxnSpLocks noChangeShapeType="1"/>
            </p:cNvCxnSpPr>
            <p:nvPr/>
          </p:nvCxnSpPr>
          <p:spPr bwMode="auto">
            <a:xfrm>
              <a:off x="709" y="4241"/>
              <a:ext cx="136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graphicFrame>
          <p:nvGraphicFramePr>
            <p:cNvPr id="12" name="Object 2"/>
            <p:cNvGraphicFramePr>
              <a:graphicFrameLocks noChangeAspect="1"/>
            </p:cNvGraphicFramePr>
            <p:nvPr/>
          </p:nvGraphicFramePr>
          <p:xfrm>
            <a:off x="3208" y="3696"/>
            <a:ext cx="512" cy="579"/>
          </p:xfrm>
          <a:graphic>
            <a:graphicData uri="http://schemas.openxmlformats.org/presentationml/2006/ole">
              <p:oleObj spid="_x0000_s2068" name="Microsoft Equation 3.0" r:id="rId3" imgW="482391" imgH="431613" progId="Equation.3">
                <p:embed/>
              </p:oleObj>
            </a:graphicData>
          </a:graphic>
        </p:graphicFrame>
        <p:graphicFrame>
          <p:nvGraphicFramePr>
            <p:cNvPr id="13" name="Object 3"/>
            <p:cNvGraphicFramePr>
              <a:graphicFrameLocks noChangeAspect="1"/>
            </p:cNvGraphicFramePr>
            <p:nvPr/>
          </p:nvGraphicFramePr>
          <p:xfrm>
            <a:off x="3203" y="4377"/>
            <a:ext cx="485" cy="590"/>
          </p:xfrm>
          <a:graphic>
            <a:graphicData uri="http://schemas.openxmlformats.org/presentationml/2006/ole">
              <p:oleObj spid="_x0000_s2069" name="Microsoft Equation 3.0" r:id="rId4" imgW="342751" imgH="431613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OBELEŽJA - dele se u tri grupe </a:t>
            </a:r>
            <a:r>
              <a:rPr lang="pt-BR" dirty="0" smtClean="0"/>
              <a:t>:</a:t>
            </a:r>
            <a:endParaRPr lang="sr-Latn-BA" dirty="0" smtClean="0"/>
          </a:p>
          <a:p>
            <a:endParaRPr lang="sr-Latn-BA" dirty="0"/>
          </a:p>
          <a:p>
            <a:pPr>
              <a:buNone/>
            </a:pPr>
            <a:endParaRPr lang="pt-BR" dirty="0"/>
          </a:p>
          <a:p>
            <a:r>
              <a:rPr lang="pl-PL" dirty="0"/>
              <a:t>1. Prostorna ( geografska )obeležja – od navedenih, to je mesto</a:t>
            </a:r>
          </a:p>
          <a:p>
            <a:r>
              <a:rPr lang="pl-PL" dirty="0"/>
              <a:t>rođenja i udaljenost kuće od škole</a:t>
            </a:r>
          </a:p>
          <a:p>
            <a:r>
              <a:rPr lang="pl-PL" dirty="0"/>
              <a:t>2. Vremenska - od navedenih, to je sadašnji uzrast</a:t>
            </a:r>
          </a:p>
          <a:p>
            <a:r>
              <a:rPr lang="sr-Latn-BA" dirty="0"/>
              <a:t>3. Stvarna - to su sva ostala navedena obeležja</a:t>
            </a:r>
          </a:p>
          <a:p>
            <a:endParaRPr lang="sr-Latn-BA" dirty="0" smtClean="0"/>
          </a:p>
          <a:p>
            <a:r>
              <a:rPr lang="pt-BR" dirty="0" smtClean="0"/>
              <a:t>PO </a:t>
            </a:r>
            <a:r>
              <a:rPr lang="pt-BR" dirty="0"/>
              <a:t>NAČINU izražavanja dele se na :</a:t>
            </a:r>
          </a:p>
          <a:p>
            <a:r>
              <a:rPr lang="sr-Latn-BA" dirty="0"/>
              <a:t>1. Atributivna ( kvalitativna )- izražavaju se rečima a ne brojem</a:t>
            </a:r>
          </a:p>
          <a:p>
            <a:r>
              <a:rPr lang="sr-Latn-BA" dirty="0"/>
              <a:t>2. Numerička ( kvantitativna ) – izražavaju se brojem, to su npr.</a:t>
            </a:r>
          </a:p>
          <a:p>
            <a:r>
              <a:rPr lang="sr-Latn-BA" dirty="0"/>
              <a:t>rezultati u testovima. Dalje se dele na : diskontinuirana ( ona</a:t>
            </a:r>
          </a:p>
          <a:p>
            <a:r>
              <a:rPr lang="sr-Latn-BA" dirty="0"/>
              <a:t>čija se veličina može izraziti samo celim brojem ) i</a:t>
            </a:r>
          </a:p>
          <a:p>
            <a:r>
              <a:rPr lang="sr-Latn-BA" dirty="0"/>
              <a:t>kontinuirana ( ona čija se veličina može izraziti decimalnim</a:t>
            </a:r>
          </a:p>
          <a:p>
            <a:r>
              <a:rPr lang="sr-Latn-BA" dirty="0"/>
              <a:t>brojem uz razne stupnjeve preciznosti 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STATISTIČKO OBILJEŽJE, POPULACIJA, UZORAK</a:t>
            </a:r>
            <a:br>
              <a:rPr lang="sr-Latn-BA" dirty="0" smtClean="0"/>
            </a:br>
            <a:endParaRPr lang="sr-Latn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DESKRIPTIVNA I INFERENCIJALNA STATISTIKA</a:t>
            </a:r>
            <a:endParaRPr lang="sr-Latn-B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SKALE NUMERIČKOG IZRAŽAVANJA PODATAKA</a:t>
            </a:r>
            <a:br>
              <a:rPr lang="sr-Latn-BA" b="1" i="1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BA" dirty="0" smtClean="0"/>
              <a:t>Informacije koje se prikupljaju tokom istraživanja se klasifikuju u zavisnosti od </a:t>
            </a:r>
            <a:r>
              <a:rPr lang="sr-Latn-BA" b="1" dirty="0" smtClean="0"/>
              <a:t>nivoa </a:t>
            </a:r>
            <a:r>
              <a:rPr lang="sr-Latn-BA" b="1" dirty="0" smtClean="0"/>
              <a:t>mjerenja</a:t>
            </a:r>
            <a:r>
              <a:rPr lang="sr-Latn-BA" dirty="0" smtClean="0"/>
              <a:t>. Različiti nivoi </a:t>
            </a:r>
            <a:r>
              <a:rPr lang="sr-Latn-BA" dirty="0" smtClean="0"/>
              <a:t>mjerenja </a:t>
            </a:r>
            <a:r>
              <a:rPr lang="sr-Latn-BA" dirty="0" smtClean="0"/>
              <a:t>podataka sadrže različite količine informacije bez obzira šta je predmet </a:t>
            </a:r>
            <a:r>
              <a:rPr lang="sr-Latn-BA" dirty="0" smtClean="0"/>
              <a:t>mjerenja</a:t>
            </a:r>
            <a:r>
              <a:rPr lang="sr-Latn-BA" dirty="0" smtClean="0"/>
              <a:t>. </a:t>
            </a:r>
            <a:endParaRPr lang="sr-Latn-BA" dirty="0" smtClean="0"/>
          </a:p>
          <a:p>
            <a:r>
              <a:rPr lang="sr-Latn-BA" dirty="0" smtClean="0"/>
              <a:t>Kako </a:t>
            </a:r>
            <a:r>
              <a:rPr lang="sr-Latn-BA" dirty="0" smtClean="0"/>
              <a:t>nivo </a:t>
            </a:r>
            <a:r>
              <a:rPr lang="sr-Latn-BA" dirty="0" smtClean="0"/>
              <a:t>mjerenja </a:t>
            </a:r>
            <a:r>
              <a:rPr lang="sr-Latn-BA" dirty="0" smtClean="0"/>
              <a:t>raste od najnižeg (nominalni nivo) do najvišeg (racio nivo), raste količina informacija koju sadrže podaci, kao i matematičke operacije koje se mogu izvoditi na tim podacima.</a:t>
            </a:r>
          </a:p>
          <a:p>
            <a:r>
              <a:rPr lang="sr-Latn-BA" dirty="0" smtClean="0"/>
              <a:t>Sistem klasifikacije koju je razvio Stivens 1946. godine se često koristi u mnogim naučnim disciplinama i sadrži četiri nivoa </a:t>
            </a:r>
            <a:r>
              <a:rPr lang="sr-Latn-BA" dirty="0" smtClean="0"/>
              <a:t>mjerenja</a:t>
            </a:r>
            <a:r>
              <a:rPr lang="sr-Latn-BA" dirty="0" smtClean="0"/>
              <a:t>:</a:t>
            </a:r>
          </a:p>
          <a:p>
            <a:r>
              <a:rPr lang="sr-Latn-BA" dirty="0" smtClean="0">
                <a:solidFill>
                  <a:srgbClr val="C00000"/>
                </a:solidFill>
              </a:rPr>
              <a:t>nominalni,</a:t>
            </a:r>
          </a:p>
          <a:p>
            <a:r>
              <a:rPr lang="sr-Latn-BA" dirty="0" smtClean="0">
                <a:solidFill>
                  <a:srgbClr val="C00000"/>
                </a:solidFill>
              </a:rPr>
              <a:t>ordinalni,</a:t>
            </a:r>
          </a:p>
          <a:p>
            <a:r>
              <a:rPr lang="sr-Latn-BA" dirty="0" smtClean="0">
                <a:solidFill>
                  <a:srgbClr val="C00000"/>
                </a:solidFill>
              </a:rPr>
              <a:t>intervalni i</a:t>
            </a:r>
          </a:p>
          <a:p>
            <a:r>
              <a:rPr lang="sr-Latn-BA" dirty="0" smtClean="0">
                <a:solidFill>
                  <a:srgbClr val="C00000"/>
                </a:solidFill>
              </a:rPr>
              <a:t>racio.</a:t>
            </a:r>
          </a:p>
          <a:p>
            <a:endParaRPr lang="sr-Latn-BA" dirty="0" smtClean="0">
              <a:solidFill>
                <a:srgbClr val="C00000"/>
              </a:solidFill>
            </a:endParaRPr>
          </a:p>
          <a:p>
            <a:endParaRPr lang="sr-Latn-BA" dirty="0" smtClean="0">
              <a:solidFill>
                <a:srgbClr val="C00000"/>
              </a:solidFill>
            </a:endParaRPr>
          </a:p>
          <a:p>
            <a:endParaRPr lang="sr-Latn-BA" dirty="0" smtClean="0">
              <a:solidFill>
                <a:srgbClr val="C00000"/>
              </a:solidFill>
            </a:endParaRPr>
          </a:p>
          <a:p>
            <a:endParaRPr lang="sr-Latn-BA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 smtClean="0"/>
              <a:t>Nominalni nivo </a:t>
            </a:r>
            <a:r>
              <a:rPr lang="vi-VN" b="1" dirty="0" smtClean="0"/>
              <a:t>m</a:t>
            </a:r>
            <a:r>
              <a:rPr lang="sr-Latn-BA" b="1" dirty="0" smtClean="0"/>
              <a:t>j</a:t>
            </a:r>
            <a:r>
              <a:rPr lang="vi-VN" b="1" dirty="0" smtClean="0"/>
              <a:t>erenja</a:t>
            </a:r>
            <a:r>
              <a:rPr lang="vi-VN" b="1" dirty="0" smtClean="0"/>
              <a:t/>
            </a:r>
            <a:br>
              <a:rPr lang="vi-VN" b="1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vi-VN" dirty="0" smtClean="0"/>
              <a:t>Podaci </a:t>
            </a:r>
            <a:r>
              <a:rPr lang="vi-VN" dirty="0" smtClean="0"/>
              <a:t>na </a:t>
            </a:r>
            <a:r>
              <a:rPr lang="vi-VN" b="1" dirty="0" smtClean="0"/>
              <a:t>nominalnom nivou</a:t>
            </a:r>
            <a:r>
              <a:rPr lang="vi-VN" dirty="0" smtClean="0"/>
              <a:t> </a:t>
            </a:r>
            <a:r>
              <a:rPr lang="vi-VN" dirty="0" smtClean="0"/>
              <a:t>m</a:t>
            </a:r>
            <a:r>
              <a:rPr lang="sr-Latn-BA" dirty="0" smtClean="0"/>
              <a:t>j</a:t>
            </a:r>
            <a:r>
              <a:rPr lang="vi-VN" dirty="0" smtClean="0"/>
              <a:t>erenja </a:t>
            </a:r>
            <a:r>
              <a:rPr lang="vi-VN" dirty="0" smtClean="0"/>
              <a:t>se nazivaju nominalni ili kategorički. </a:t>
            </a:r>
            <a:r>
              <a:rPr lang="vi-VN" b="1" dirty="0" smtClean="0"/>
              <a:t>Kategorički podaci</a:t>
            </a:r>
            <a:r>
              <a:rPr lang="vi-VN" dirty="0" smtClean="0"/>
              <a:t> </a:t>
            </a:r>
            <a:r>
              <a:rPr lang="vi-VN" dirty="0" smtClean="0"/>
              <a:t>b</a:t>
            </a:r>
            <a:r>
              <a:rPr lang="sr-Latn-BA" dirty="0" smtClean="0"/>
              <a:t>i</a:t>
            </a:r>
            <a:r>
              <a:rPr lang="vi-VN" dirty="0" smtClean="0"/>
              <a:t>l</a:t>
            </a:r>
            <a:r>
              <a:rPr lang="sr-Latn-BA" dirty="0" smtClean="0"/>
              <a:t>j</a:t>
            </a:r>
            <a:r>
              <a:rPr lang="vi-VN" dirty="0" smtClean="0"/>
              <a:t>eže </a:t>
            </a:r>
            <a:r>
              <a:rPr lang="vi-VN" dirty="0" smtClean="0"/>
              <a:t>kvalitet ili karakteristiku neke osobe, kao što su:</a:t>
            </a:r>
          </a:p>
          <a:p>
            <a:r>
              <a:rPr lang="vi-VN" dirty="0" smtClean="0"/>
              <a:t>boja očiju,</a:t>
            </a:r>
          </a:p>
          <a:p>
            <a:r>
              <a:rPr lang="vi-VN" dirty="0" smtClean="0"/>
              <a:t>pripadnost polu, naciji ili političkoj partiji,</a:t>
            </a:r>
          </a:p>
          <a:p>
            <a:r>
              <a:rPr lang="vi-VN" dirty="0" smtClean="0"/>
              <a:t>mišljenje o nekom pitanju itd.</a:t>
            </a:r>
          </a:p>
          <a:p>
            <a:r>
              <a:rPr lang="vi-VN" dirty="0" smtClean="0"/>
              <a:t>Svaki broj koji se dobija na ovom nivou merenja, nema pravi numerički smisao, jer se ista vrsta predmeta označava istim brojem. To znači da se </a:t>
            </a:r>
            <a:r>
              <a:rPr lang="vi-VN" dirty="0" smtClean="0"/>
              <a:t>um</a:t>
            </a:r>
            <a:r>
              <a:rPr lang="sr-Latn-BA" dirty="0" smtClean="0"/>
              <a:t>j</a:t>
            </a:r>
            <a:r>
              <a:rPr lang="vi-VN" dirty="0" smtClean="0"/>
              <a:t>esto </a:t>
            </a:r>
            <a:r>
              <a:rPr lang="vi-VN" dirty="0" smtClean="0"/>
              <a:t>imena predmeta, karakteristika, grupa dodeljuje neki broj, kao na </a:t>
            </a:r>
            <a:r>
              <a:rPr lang="vi-VN" dirty="0" smtClean="0"/>
              <a:t>prim</a:t>
            </a:r>
            <a:r>
              <a:rPr lang="sr-Latn-BA" dirty="0" smtClean="0"/>
              <a:t>j</a:t>
            </a:r>
            <a:r>
              <a:rPr lang="vi-VN" dirty="0" smtClean="0"/>
              <a:t>er</a:t>
            </a:r>
            <a:r>
              <a:rPr lang="vi-VN" dirty="0" smtClean="0"/>
              <a:t>:</a:t>
            </a:r>
          </a:p>
          <a:p>
            <a:r>
              <a:rPr lang="vi-VN" dirty="0" smtClean="0"/>
              <a:t>brojevi automobila,</a:t>
            </a:r>
          </a:p>
          <a:p>
            <a:r>
              <a:rPr lang="vi-VN" dirty="0" smtClean="0"/>
              <a:t>brojevi 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studenata</a:t>
            </a:r>
            <a:r>
              <a:rPr lang="sr-Latn-BA" dirty="0" smtClean="0"/>
              <a:t> </a:t>
            </a:r>
            <a:r>
              <a:rPr lang="vi-VN" dirty="0" smtClean="0"/>
              <a:t>i </a:t>
            </a:r>
            <a:r>
              <a:rPr lang="vi-VN" dirty="0" smtClean="0"/>
              <a:t>dr.</a:t>
            </a:r>
          </a:p>
          <a:p>
            <a:r>
              <a:rPr lang="vi-VN" dirty="0" smtClean="0"/>
              <a:t>Kategorički podaci svrstavaju individue u grupe i ovi podaci se uobičajno prezentuju kao broj i/ili procenat broja ili osoba koji spadaju u određene grupe.</a:t>
            </a:r>
          </a:p>
          <a:p>
            <a:r>
              <a:rPr lang="vi-VN" dirty="0" smtClean="0"/>
              <a:t>Na </a:t>
            </a:r>
            <a:r>
              <a:rPr lang="vi-VN" b="1" dirty="0" smtClean="0"/>
              <a:t>nominalnim podacima</a:t>
            </a:r>
            <a:r>
              <a:rPr lang="vi-VN" dirty="0" smtClean="0"/>
              <a:t>, dozvoljene su </a:t>
            </a:r>
            <a:r>
              <a:rPr lang="vi-VN" dirty="0" smtClean="0"/>
              <a:t>sl</a:t>
            </a:r>
            <a:r>
              <a:rPr lang="sr-Latn-BA" dirty="0" smtClean="0"/>
              <a:t>j</a:t>
            </a:r>
            <a:r>
              <a:rPr lang="vi-VN" dirty="0" smtClean="0"/>
              <a:t>edeće </a:t>
            </a:r>
            <a:r>
              <a:rPr lang="vi-VN" dirty="0" smtClean="0"/>
              <a:t>statističke tehnike:</a:t>
            </a:r>
          </a:p>
          <a:p>
            <a:r>
              <a:rPr lang="vi-VN" dirty="0" smtClean="0">
                <a:solidFill>
                  <a:srgbClr val="C00000"/>
                </a:solidFill>
              </a:rPr>
              <a:t>mod,</a:t>
            </a:r>
          </a:p>
          <a:p>
            <a:r>
              <a:rPr lang="vi-VN" dirty="0" smtClean="0">
                <a:solidFill>
                  <a:srgbClr val="C00000"/>
                </a:solidFill>
              </a:rPr>
              <a:t>proporcija,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χ2 </a:t>
            </a:r>
            <a:r>
              <a:rPr lang="vi-VN" dirty="0" smtClean="0">
                <a:solidFill>
                  <a:srgbClr val="C00000"/>
                </a:solidFill>
              </a:rPr>
              <a:t>test,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Φ </a:t>
            </a:r>
            <a:r>
              <a:rPr lang="vi-VN" dirty="0" smtClean="0">
                <a:solidFill>
                  <a:srgbClr val="C00000"/>
                </a:solidFill>
              </a:rPr>
              <a:t>koeficijent korelacije i</a:t>
            </a:r>
          </a:p>
          <a:p>
            <a:r>
              <a:rPr lang="vi-VN" dirty="0" smtClean="0">
                <a:solidFill>
                  <a:srgbClr val="C00000"/>
                </a:solidFill>
              </a:rPr>
              <a:t>koeficijent kontigencije C.</a:t>
            </a:r>
          </a:p>
          <a:p>
            <a:endParaRPr lang="sr-Latn-BA" dirty="0" smtClean="0">
              <a:solidFill>
                <a:srgbClr val="C00000"/>
              </a:solidFill>
            </a:endParaRPr>
          </a:p>
          <a:p>
            <a:endParaRPr lang="sr-Latn-B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2412</Words>
  <Application>Microsoft Office PowerPoint</Application>
  <PresentationFormat>On-screen Show (4:3)</PresentationFormat>
  <Paragraphs>329</Paragraphs>
  <Slides>40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Office Theme</vt:lpstr>
      <vt:lpstr>Microsoft Equation 3.0</vt:lpstr>
      <vt:lpstr>STATISTIKA</vt:lpstr>
      <vt:lpstr>PEDAGOŠKA STATISTIKA</vt:lpstr>
      <vt:lpstr>Pojam pedagoške statistike </vt:lpstr>
      <vt:lpstr>Osnovni pojmovi pedagoške statistike </vt:lpstr>
      <vt:lpstr>Slide 5</vt:lpstr>
      <vt:lpstr>STATISTIČKO OBILJEŽJE, POPULACIJA, UZORAK </vt:lpstr>
      <vt:lpstr>DESKRIPTIVNA I INFERENCIJALNA STATISTIKA</vt:lpstr>
      <vt:lpstr>SKALE NUMERIČKOG IZRAŽAVANJA PODATAKA </vt:lpstr>
      <vt:lpstr>Nominalni nivo mjerenja </vt:lpstr>
      <vt:lpstr>Ordinalni nivo merenja </vt:lpstr>
      <vt:lpstr>Intervalni nivo merenja </vt:lpstr>
      <vt:lpstr>Racio nivo merenja </vt:lpstr>
      <vt:lpstr>KARAKTERISTIKE DISTRIBUCIJE FREKVENCIJA  (podataka) </vt:lpstr>
      <vt:lpstr>Srednje vrednosti </vt:lpstr>
      <vt:lpstr>MOD ( Mo ) </vt:lpstr>
      <vt:lpstr>MEDIJANA ( M ) ili ( Me ) </vt:lpstr>
      <vt:lpstr>Primjer</vt:lpstr>
      <vt:lpstr>Primjer</vt:lpstr>
      <vt:lpstr>ARITMETIČKA SREDINA ( X ) ili ( M ) </vt:lpstr>
      <vt:lpstr>Slide 20</vt:lpstr>
      <vt:lpstr>Slide 21</vt:lpstr>
      <vt:lpstr>Primjer izračunavanja AS iz neintervalne raspodjele</vt:lpstr>
      <vt:lpstr>Primjer AS iz intervalne raspodjele</vt:lpstr>
      <vt:lpstr>Uzorkovanje</vt:lpstr>
      <vt:lpstr>Reprezentativan uzorak</vt:lpstr>
      <vt:lpstr>Probabilistički i neprobabilistički uzorci  </vt:lpstr>
      <vt:lpstr>Probabilistički uzorci</vt:lpstr>
      <vt:lpstr>Napomene</vt:lpstr>
      <vt:lpstr>Vrste probabilističkih uzoraka</vt:lpstr>
      <vt:lpstr>Slide 30</vt:lpstr>
      <vt:lpstr>Klasterski uzorak </vt:lpstr>
      <vt:lpstr>Kvotni uzorak </vt:lpstr>
      <vt:lpstr>Neprobabilistički uzorci</vt:lpstr>
      <vt:lpstr>Slide 34</vt:lpstr>
      <vt:lpstr>Standardna devijacija zadatak</vt:lpstr>
      <vt:lpstr>Slide 36</vt:lpstr>
      <vt:lpstr>Standardna devijacija</vt:lpstr>
      <vt:lpstr>Slide 38</vt:lpstr>
      <vt:lpstr>Slide 39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VladoSimeunovic</dc:creator>
  <cp:lastModifiedBy>VladoSimeunovic</cp:lastModifiedBy>
  <cp:revision>64</cp:revision>
  <dcterms:created xsi:type="dcterms:W3CDTF">2017-12-15T07:54:11Z</dcterms:created>
  <dcterms:modified xsi:type="dcterms:W3CDTF">2019-12-20T10:27:12Z</dcterms:modified>
</cp:coreProperties>
</file>