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9" r:id="rId3"/>
    <p:sldId id="261" r:id="rId4"/>
    <p:sldId id="263" r:id="rId5"/>
    <p:sldId id="265" r:id="rId6"/>
    <p:sldId id="267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445C0-6986-46D3-9C15-28E7CB3F4BE9}" type="datetimeFigureOut">
              <a:rPr lang="sr-Latn-CS" smtClean="0"/>
              <a:t>18.1.2020</a:t>
            </a:fld>
            <a:endParaRPr lang="sr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62ADE-595C-426C-A83B-AD7A62E62C00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99319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996300-A23A-4EAE-A4B8-C5D6A2CAE344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noFill/>
          <a:ln/>
        </p:spPr>
        <p:txBody>
          <a:bodyPr lIns="91486" tIns="45743" rIns="91486" bIns="45743"/>
          <a:lstStyle/>
          <a:p>
            <a:pPr eaLnBrk="1" hangingPunct="1">
              <a:spcBef>
                <a:spcPct val="0"/>
              </a:spcBef>
            </a:pPr>
            <a:endParaRPr lang="sr-Latn-CS" sz="24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B09F9F-A029-4826-85DB-551FB399D1B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noFill/>
          <a:ln/>
        </p:spPr>
        <p:txBody>
          <a:bodyPr lIns="91486" tIns="45743" rIns="91486" bIns="45743"/>
          <a:lstStyle/>
          <a:p>
            <a:pPr eaLnBrk="1" hangingPunct="1">
              <a:spcBef>
                <a:spcPct val="0"/>
              </a:spcBef>
            </a:pPr>
            <a:endParaRPr lang="sr-Latn-CS" sz="24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A77C0E-32DA-4D1A-9E51-2BC0E51DC558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noFill/>
          <a:ln/>
        </p:spPr>
        <p:txBody>
          <a:bodyPr lIns="91486" tIns="45743" rIns="91486" bIns="45743"/>
          <a:lstStyle/>
          <a:p>
            <a:pPr eaLnBrk="1" hangingPunct="1">
              <a:spcBef>
                <a:spcPct val="0"/>
              </a:spcBef>
            </a:pPr>
            <a:endParaRPr lang="sr-Latn-CS" sz="24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5C579A-9FDE-4A7A-B511-223D5B20896B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D2D97-8A19-4B7F-9BFC-16A6573C4D1E}" type="datetimeFigureOut">
              <a:rPr lang="sr-Latn-CS" smtClean="0"/>
              <a:t>18.1.2020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C96-B75C-4D3E-826B-5FFE431F3599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D2D97-8A19-4B7F-9BFC-16A6573C4D1E}" type="datetimeFigureOut">
              <a:rPr lang="sr-Latn-CS" smtClean="0"/>
              <a:t>18.1.2020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C96-B75C-4D3E-826B-5FFE431F3599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D2D97-8A19-4B7F-9BFC-16A6573C4D1E}" type="datetimeFigureOut">
              <a:rPr lang="sr-Latn-CS" smtClean="0"/>
              <a:t>18.1.2020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C96-B75C-4D3E-826B-5FFE431F3599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D2D97-8A19-4B7F-9BFC-16A6573C4D1E}" type="datetimeFigureOut">
              <a:rPr lang="sr-Latn-CS" smtClean="0"/>
              <a:t>18.1.2020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C96-B75C-4D3E-826B-5FFE431F3599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D2D97-8A19-4B7F-9BFC-16A6573C4D1E}" type="datetimeFigureOut">
              <a:rPr lang="sr-Latn-CS" smtClean="0"/>
              <a:t>18.1.2020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C96-B75C-4D3E-826B-5FFE431F3599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D2D97-8A19-4B7F-9BFC-16A6573C4D1E}" type="datetimeFigureOut">
              <a:rPr lang="sr-Latn-CS" smtClean="0"/>
              <a:t>18.1.2020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C96-B75C-4D3E-826B-5FFE431F3599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D2D97-8A19-4B7F-9BFC-16A6573C4D1E}" type="datetimeFigureOut">
              <a:rPr lang="sr-Latn-CS" smtClean="0"/>
              <a:t>18.1.2020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C96-B75C-4D3E-826B-5FFE431F3599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D2D97-8A19-4B7F-9BFC-16A6573C4D1E}" type="datetimeFigureOut">
              <a:rPr lang="sr-Latn-CS" smtClean="0"/>
              <a:t>18.1.2020</a:t>
            </a:fld>
            <a:endParaRPr lang="sr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C96-B75C-4D3E-826B-5FFE431F3599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D2D97-8A19-4B7F-9BFC-16A6573C4D1E}" type="datetimeFigureOut">
              <a:rPr lang="sr-Latn-CS" smtClean="0"/>
              <a:t>18.1.2020</a:t>
            </a:fld>
            <a:endParaRPr lang="sr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C96-B75C-4D3E-826B-5FFE431F3599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D2D97-8A19-4B7F-9BFC-16A6573C4D1E}" type="datetimeFigureOut">
              <a:rPr lang="sr-Latn-CS" smtClean="0"/>
              <a:t>18.1.2020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C96-B75C-4D3E-826B-5FFE431F3599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D2D97-8A19-4B7F-9BFC-16A6573C4D1E}" type="datetimeFigureOut">
              <a:rPr lang="sr-Latn-CS" smtClean="0"/>
              <a:t>18.1.2020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C96-B75C-4D3E-826B-5FFE431F3599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D2D97-8A19-4B7F-9BFC-16A6573C4D1E}" type="datetimeFigureOut">
              <a:rPr lang="sr-Latn-CS" smtClean="0"/>
              <a:t>18.1.2020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C96-B75C-4D3E-826B-5FFE431F3599}" type="slidenum">
              <a:rPr lang="sr-Latn-BA" smtClean="0"/>
              <a:t>‹#›</a:t>
            </a:fld>
            <a:endParaRPr lang="sr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Hi-</a:t>
            </a:r>
            <a:r>
              <a:rPr lang="en-US" dirty="0" err="1" smtClean="0">
                <a:solidFill>
                  <a:srgbClr val="7030A0"/>
                </a:solidFill>
              </a:rPr>
              <a:t>kvadrat</a:t>
            </a:r>
            <a:r>
              <a:rPr lang="en-US" dirty="0" smtClean="0">
                <a:solidFill>
                  <a:srgbClr val="7030A0"/>
                </a:solidFill>
              </a:rPr>
              <a:t> test</a:t>
            </a:r>
            <a:br>
              <a:rPr lang="en-US" dirty="0" smtClean="0">
                <a:solidFill>
                  <a:srgbClr val="7030A0"/>
                </a:solidFill>
              </a:rPr>
            </a:br>
            <a:endParaRPr lang="sr-Latn-BA" dirty="0"/>
          </a:p>
        </p:txBody>
      </p:sp>
      <p:sp>
        <p:nvSpPr>
          <p:cNvPr id="3074" name="Rectangle 1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D77023-D970-4F0E-9301-C848D53B6F11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72400" cy="1211263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Hi-kvadrat test nezavisnosti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8800"/>
            <a:ext cx="7772400" cy="4114800"/>
          </a:xfrm>
          <a:noFill/>
        </p:spPr>
        <p:txBody>
          <a:bodyPr lIns="92075" tIns="46038" rIns="92075" bIns="46038"/>
          <a:lstStyle/>
          <a:p>
            <a:pPr eaLnBrk="1" hangingPunct="1">
              <a:spcAft>
                <a:spcPct val="20000"/>
              </a:spcAft>
              <a:buFont typeface="Wingdings" pitchFamily="2" charset="2"/>
              <a:buNone/>
            </a:pPr>
            <a:r>
              <a:rPr lang="en-US" sz="1800" dirty="0" err="1" smtClean="0">
                <a:solidFill>
                  <a:srgbClr val="990033"/>
                </a:solidFill>
              </a:rPr>
              <a:t>Nulta</a:t>
            </a:r>
            <a:r>
              <a:rPr lang="en-US" sz="1800" dirty="0" smtClean="0">
                <a:solidFill>
                  <a:srgbClr val="990033"/>
                </a:solidFill>
              </a:rPr>
              <a:t> </a:t>
            </a:r>
            <a:r>
              <a:rPr lang="en-US" sz="1800" dirty="0" err="1" smtClean="0">
                <a:solidFill>
                  <a:srgbClr val="990033"/>
                </a:solidFill>
              </a:rPr>
              <a:t>hipoteza</a:t>
            </a:r>
            <a:r>
              <a:rPr lang="en-US" sz="1800" dirty="0" smtClean="0">
                <a:solidFill>
                  <a:srgbClr val="990033"/>
                </a:solidFill>
              </a:rPr>
              <a:t> H</a:t>
            </a:r>
            <a:r>
              <a:rPr lang="en-US" sz="1800" baseline="-25000" dirty="0" smtClean="0">
                <a:solidFill>
                  <a:srgbClr val="990033"/>
                </a:solidFill>
              </a:rPr>
              <a:t>o</a:t>
            </a:r>
            <a:endParaRPr lang="en-US" sz="1800" dirty="0" smtClean="0">
              <a:solidFill>
                <a:srgbClr val="990033"/>
              </a:solidFill>
            </a:endParaRPr>
          </a:p>
          <a:p>
            <a:pPr eaLnBrk="1" hangingPunct="1">
              <a:spcAft>
                <a:spcPct val="20000"/>
              </a:spcAft>
            </a:pPr>
            <a:r>
              <a:rPr lang="en-US" sz="1800" dirty="0" smtClean="0"/>
              <a:t>Prom</a:t>
            </a:r>
            <a:r>
              <a:rPr lang="sr-Latn-BA" sz="1800" dirty="0" smtClean="0"/>
              <a:t>j</a:t>
            </a:r>
            <a:r>
              <a:rPr lang="en-US" sz="1800" dirty="0" smtClean="0"/>
              <a:t>en</a:t>
            </a:r>
            <a:r>
              <a:rPr lang="sr-Latn-BA" sz="1800" dirty="0" smtClean="0"/>
              <a:t>j</a:t>
            </a:r>
            <a:r>
              <a:rPr lang="en-US" sz="1800" dirty="0" err="1" smtClean="0"/>
              <a:t>ljive</a:t>
            </a:r>
            <a:r>
              <a:rPr lang="en-US" sz="1800" dirty="0" smtClean="0"/>
              <a:t> </a:t>
            </a:r>
            <a:r>
              <a:rPr lang="en-US" sz="1800" dirty="0" err="1" smtClean="0"/>
              <a:t>su</a:t>
            </a:r>
            <a:r>
              <a:rPr lang="en-US" sz="1800" dirty="0" smtClean="0"/>
              <a:t> </a:t>
            </a:r>
            <a:r>
              <a:rPr lang="en-US" sz="1800" dirty="0" err="1" smtClean="0"/>
              <a:t>statistički</a:t>
            </a:r>
            <a:r>
              <a:rPr lang="en-US" sz="1800" dirty="0" smtClean="0"/>
              <a:t> </a:t>
            </a:r>
            <a:r>
              <a:rPr lang="en-US" sz="1800" dirty="0" err="1" smtClean="0"/>
              <a:t>nezavisne</a:t>
            </a:r>
            <a:endParaRPr lang="sr-Latn-BA" sz="1800" dirty="0" smtClean="0"/>
          </a:p>
          <a:p>
            <a:pPr>
              <a:spcAft>
                <a:spcPct val="20000"/>
              </a:spcAft>
            </a:pPr>
            <a:r>
              <a:rPr lang="en-US" sz="1800" dirty="0" smtClean="0"/>
              <a:t>Ho</a:t>
            </a:r>
            <a:r>
              <a:rPr lang="sr-Latn-BA" sz="1800" dirty="0" smtClean="0"/>
              <a:t> </a:t>
            </a:r>
            <a:r>
              <a:rPr lang="en-US" sz="1800" dirty="0" smtClean="0"/>
              <a:t>se </a:t>
            </a:r>
            <a:r>
              <a:rPr lang="en-US" sz="1800" dirty="0" err="1" smtClean="0"/>
              <a:t>prihva</a:t>
            </a:r>
            <a:r>
              <a:rPr lang="sr-Latn-BA" sz="1800" dirty="0" smtClean="0"/>
              <a:t>t</a:t>
            </a:r>
            <a:r>
              <a:rPr lang="en-US" sz="1800" dirty="0" smtClean="0"/>
              <a:t>a </a:t>
            </a:r>
            <a:r>
              <a:rPr lang="en-US" sz="1800" dirty="0" err="1"/>
              <a:t>ako</a:t>
            </a:r>
            <a:r>
              <a:rPr lang="en-US" sz="1800" dirty="0"/>
              <a:t> je </a:t>
            </a:r>
            <a:r>
              <a:rPr lang="en-US" sz="1800" dirty="0" err="1"/>
              <a:t>izračunani</a:t>
            </a:r>
            <a:r>
              <a:rPr lang="en-US" sz="1800" dirty="0"/>
              <a:t> hi-</a:t>
            </a:r>
            <a:r>
              <a:rPr lang="en-US" sz="1800" dirty="0" err="1"/>
              <a:t>kvadrat</a:t>
            </a:r>
            <a:r>
              <a:rPr lang="en-US" sz="1800" dirty="0"/>
              <a:t> </a:t>
            </a:r>
            <a:r>
              <a:rPr lang="en-US" sz="1800" dirty="0" err="1"/>
              <a:t>manji</a:t>
            </a:r>
            <a:r>
              <a:rPr lang="en-US" sz="1800" dirty="0"/>
              <a:t> od </a:t>
            </a:r>
            <a:r>
              <a:rPr lang="en-US" sz="1800" dirty="0" err="1" smtClean="0"/>
              <a:t>tablične</a:t>
            </a:r>
            <a:r>
              <a:rPr lang="sr-Latn-BA" sz="1800" dirty="0" smtClean="0"/>
              <a:t> </a:t>
            </a:r>
            <a:r>
              <a:rPr lang="en-US" sz="1800" dirty="0" err="1" smtClean="0"/>
              <a:t>vrijednosti</a:t>
            </a:r>
            <a:r>
              <a:rPr lang="en-US" sz="1800" dirty="0" smtClean="0"/>
              <a:t> s</a:t>
            </a:r>
            <a:r>
              <a:rPr lang="sr-Latn-BA" sz="1800" dirty="0" smtClean="0"/>
              <a:t>a</a:t>
            </a:r>
            <a:r>
              <a:rPr lang="en-US" sz="1800" dirty="0" smtClean="0"/>
              <a:t> </a:t>
            </a:r>
            <a:r>
              <a:rPr lang="en-US" sz="1800" dirty="0"/>
              <a:t>k-1 </a:t>
            </a:r>
            <a:r>
              <a:rPr lang="en-US" sz="1800" dirty="0" err="1" smtClean="0"/>
              <a:t>st</a:t>
            </a:r>
            <a:r>
              <a:rPr lang="sr-Latn-BA" sz="1800" dirty="0" smtClean="0"/>
              <a:t>epena slobode</a:t>
            </a:r>
            <a:r>
              <a:rPr lang="en-US" sz="1800" dirty="0" smtClean="0"/>
              <a:t> </a:t>
            </a:r>
            <a:r>
              <a:rPr lang="en-US" sz="1800" dirty="0"/>
              <a:t>(</a:t>
            </a:r>
            <a:r>
              <a:rPr lang="en-US" sz="1800" dirty="0" err="1"/>
              <a:t>df</a:t>
            </a:r>
            <a:r>
              <a:rPr lang="en-US" sz="1800" dirty="0"/>
              <a:t>) i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 smtClean="0"/>
              <a:t>odre</a:t>
            </a:r>
            <a:r>
              <a:rPr lang="sr-Latn-BA" sz="1800" dirty="0"/>
              <a:t>đ</a:t>
            </a:r>
            <a:r>
              <a:rPr lang="en-US" sz="1800" dirty="0" smtClean="0"/>
              <a:t>en</a:t>
            </a:r>
            <a:r>
              <a:rPr lang="sr-Latn-BA" sz="1800" dirty="0" smtClean="0"/>
              <a:t>i</a:t>
            </a:r>
            <a:r>
              <a:rPr lang="en-US" sz="1800" dirty="0" smtClean="0"/>
              <a:t> </a:t>
            </a:r>
            <a:r>
              <a:rPr lang="sr-Latn-BA" sz="1800" dirty="0" smtClean="0"/>
              <a:t>nivo </a:t>
            </a:r>
            <a:r>
              <a:rPr lang="en-US" sz="1800" dirty="0" err="1" smtClean="0"/>
              <a:t>značajnosti</a:t>
            </a:r>
            <a:r>
              <a:rPr lang="en-US" sz="1800" dirty="0" smtClean="0"/>
              <a:t> </a:t>
            </a:r>
            <a:r>
              <a:rPr lang="en-US" sz="1800" dirty="0"/>
              <a:t>(</a:t>
            </a:r>
            <a:r>
              <a:rPr lang="en-US" sz="1800" dirty="0" err="1"/>
              <a:t>signifikantnosti</a:t>
            </a:r>
            <a:r>
              <a:rPr lang="en-US" sz="1800" dirty="0"/>
              <a:t>)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</a:pPr>
            <a:r>
              <a:rPr lang="en-US" sz="1800" dirty="0" err="1" smtClean="0">
                <a:solidFill>
                  <a:srgbClr val="990033"/>
                </a:solidFill>
              </a:rPr>
              <a:t>Alternativna</a:t>
            </a:r>
            <a:r>
              <a:rPr lang="en-US" sz="1800" dirty="0" smtClean="0">
                <a:solidFill>
                  <a:srgbClr val="990033"/>
                </a:solidFill>
              </a:rPr>
              <a:t> </a:t>
            </a:r>
            <a:r>
              <a:rPr lang="en-US" sz="1800" dirty="0" err="1" smtClean="0">
                <a:solidFill>
                  <a:srgbClr val="990033"/>
                </a:solidFill>
              </a:rPr>
              <a:t>hipoteza</a:t>
            </a:r>
            <a:r>
              <a:rPr lang="en-US" sz="1800" dirty="0" smtClean="0">
                <a:solidFill>
                  <a:srgbClr val="990033"/>
                </a:solidFill>
              </a:rPr>
              <a:t> H</a:t>
            </a:r>
            <a:r>
              <a:rPr lang="en-US" sz="1800" baseline="-25000" dirty="0" smtClean="0">
                <a:solidFill>
                  <a:srgbClr val="990033"/>
                </a:solidFill>
              </a:rPr>
              <a:t>a</a:t>
            </a:r>
            <a:endParaRPr lang="en-US" sz="1800" dirty="0" smtClean="0">
              <a:solidFill>
                <a:srgbClr val="990033"/>
              </a:solidFill>
            </a:endParaRPr>
          </a:p>
          <a:p>
            <a:pPr eaLnBrk="1" hangingPunct="1">
              <a:spcAft>
                <a:spcPct val="20000"/>
              </a:spcAft>
            </a:pPr>
            <a:r>
              <a:rPr lang="en-US" sz="1800" dirty="0" smtClean="0"/>
              <a:t>Prom</a:t>
            </a:r>
            <a:r>
              <a:rPr lang="sr-Latn-BA" sz="1800" dirty="0" smtClean="0"/>
              <a:t>j</a:t>
            </a:r>
            <a:r>
              <a:rPr lang="en-US" sz="1800" dirty="0" smtClean="0"/>
              <a:t>en</a:t>
            </a:r>
            <a:r>
              <a:rPr lang="sr-Latn-BA" sz="1800" dirty="0" smtClean="0"/>
              <a:t>j</a:t>
            </a:r>
            <a:r>
              <a:rPr lang="en-US" sz="1800" dirty="0" err="1" smtClean="0"/>
              <a:t>ljive</a:t>
            </a:r>
            <a:r>
              <a:rPr lang="en-US" sz="1800" dirty="0" smtClean="0"/>
              <a:t> </a:t>
            </a:r>
            <a:r>
              <a:rPr lang="en-US" sz="1800" dirty="0" err="1" smtClean="0"/>
              <a:t>su</a:t>
            </a:r>
            <a:r>
              <a:rPr lang="en-US" sz="1800" dirty="0" smtClean="0"/>
              <a:t> </a:t>
            </a:r>
            <a:r>
              <a:rPr lang="en-US" sz="1800" dirty="0" err="1" smtClean="0"/>
              <a:t>zavisne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i="1" dirty="0" smtClean="0">
                <a:solidFill>
                  <a:schemeClr val="tx2"/>
                </a:solidFill>
              </a:rPr>
              <a:t>	</a:t>
            </a:r>
            <a:r>
              <a:rPr lang="en-US" sz="1800" dirty="0" err="1" smtClean="0">
                <a:solidFill>
                  <a:srgbClr val="990033"/>
                </a:solidFill>
              </a:rPr>
              <a:t>Koristimo</a:t>
            </a:r>
            <a:r>
              <a:rPr lang="en-US" sz="1800" dirty="0" smtClean="0">
                <a:solidFill>
                  <a:srgbClr val="990033"/>
                </a:solidFill>
              </a:rPr>
              <a:t> Hi-</a:t>
            </a:r>
            <a:r>
              <a:rPr lang="en-US" sz="1800" dirty="0" err="1" smtClean="0">
                <a:solidFill>
                  <a:srgbClr val="990033"/>
                </a:solidFill>
              </a:rPr>
              <a:t>kvadrat</a:t>
            </a:r>
            <a:r>
              <a:rPr lang="en-US" sz="1800" dirty="0" smtClean="0">
                <a:solidFill>
                  <a:srgbClr val="990033"/>
                </a:solidFill>
              </a:rPr>
              <a:t> </a:t>
            </a:r>
            <a:r>
              <a:rPr lang="en-US" sz="1800" dirty="0" err="1" smtClean="0">
                <a:solidFill>
                  <a:srgbClr val="990033"/>
                </a:solidFill>
              </a:rPr>
              <a:t>raspod</a:t>
            </a:r>
            <a:r>
              <a:rPr lang="sr-Latn-BA" sz="1800" dirty="0" smtClean="0">
                <a:solidFill>
                  <a:srgbClr val="990033"/>
                </a:solidFill>
              </a:rPr>
              <a:t>j</a:t>
            </a:r>
            <a:r>
              <a:rPr lang="en-US" sz="1800" dirty="0" err="1" smtClean="0">
                <a:solidFill>
                  <a:srgbClr val="990033"/>
                </a:solidFill>
              </a:rPr>
              <a:t>elu</a:t>
            </a:r>
            <a:r>
              <a:rPr lang="en-US" sz="1800" dirty="0" smtClean="0">
                <a:solidFill>
                  <a:srgbClr val="990033"/>
                </a:solidFill>
              </a:rPr>
              <a:t> da </a:t>
            </a:r>
            <a:r>
              <a:rPr lang="en-US" sz="1800" dirty="0" err="1" smtClean="0">
                <a:solidFill>
                  <a:srgbClr val="990033"/>
                </a:solidFill>
              </a:rPr>
              <a:t>bismo</a:t>
            </a:r>
            <a:r>
              <a:rPr lang="en-US" sz="1800" dirty="0" smtClean="0">
                <a:solidFill>
                  <a:srgbClr val="990033"/>
                </a:solidFill>
              </a:rPr>
              <a:t> </a:t>
            </a:r>
            <a:r>
              <a:rPr lang="en-US" sz="1800" dirty="0" err="1" smtClean="0">
                <a:solidFill>
                  <a:srgbClr val="990033"/>
                </a:solidFill>
              </a:rPr>
              <a:t>testirali</a:t>
            </a:r>
            <a:r>
              <a:rPr lang="en-US" sz="1800" dirty="0" smtClean="0">
                <a:solidFill>
                  <a:srgbClr val="990033"/>
                </a:solidFill>
              </a:rPr>
              <a:t> H</a:t>
            </a:r>
            <a:r>
              <a:rPr lang="en-US" sz="1800" baseline="-25000" dirty="0" smtClean="0">
                <a:solidFill>
                  <a:srgbClr val="990033"/>
                </a:solidFill>
              </a:rPr>
              <a:t>o</a:t>
            </a:r>
            <a:endParaRPr lang="en-US" sz="1800" dirty="0" smtClean="0">
              <a:solidFill>
                <a:srgbClr val="990033"/>
              </a:solidFill>
            </a:endParaRP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99B64F-9A19-42A4-BFEC-3EBA517488A2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731838"/>
          </a:xfrm>
          <a:noFill/>
        </p:spPr>
        <p:txBody>
          <a:bodyPr lIns="92075" tIns="46038" rIns="92075" bIns="46038">
            <a:normAutofit fontScale="90000"/>
          </a:bodyPr>
          <a:lstStyle/>
          <a:p>
            <a:pPr eaLnBrk="1" hangingPunct="1"/>
            <a:r>
              <a:rPr lang="en-US" smtClean="0"/>
              <a:t>Hi-kvadrat statistika (</a:t>
            </a:r>
            <a:r>
              <a:rPr lang="en-US" smtClean="0">
                <a:sym typeface="Symbol" pitchFamily="18" charset="2"/>
              </a:rPr>
              <a:t></a:t>
            </a:r>
            <a:r>
              <a:rPr lang="en-US" baseline="30000" smtClean="0"/>
              <a:t>2</a:t>
            </a:r>
            <a:r>
              <a:rPr lang="en-US" smtClean="0"/>
              <a:t>)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89863" cy="46482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125000"/>
              </a:lnSpc>
              <a:spcAft>
                <a:spcPct val="20000"/>
              </a:spcAft>
              <a:defRPr/>
            </a:pPr>
            <a:r>
              <a:rPr lang="x-none" sz="1600" smtClean="0"/>
              <a:t>M</a:t>
            </a:r>
            <a:r>
              <a:rPr lang="sr-Latn-BA" sz="1600" dirty="0" smtClean="0"/>
              <a:t>j</a:t>
            </a:r>
            <a:r>
              <a:rPr lang="x-none" sz="1600" smtClean="0"/>
              <a:t>era razlike </a:t>
            </a:r>
            <a:r>
              <a:rPr lang="sr-Latn-BA" sz="1600" dirty="0" smtClean="0"/>
              <a:t>empirijskih-opserviranih</a:t>
            </a:r>
            <a:r>
              <a:rPr lang="x-none" sz="1600" smtClean="0"/>
              <a:t> </a:t>
            </a:r>
            <a:r>
              <a:rPr lang="en-US" sz="1600" dirty="0" smtClean="0"/>
              <a:t>(</a:t>
            </a:r>
            <a:r>
              <a:rPr lang="sr-Latn-BA" sz="1600" dirty="0" smtClean="0"/>
              <a:t>f</a:t>
            </a:r>
            <a:r>
              <a:rPr lang="sr-Latn-BA" sz="1600" baseline="-25000" dirty="0" smtClean="0"/>
              <a:t>e</a:t>
            </a:r>
            <a:r>
              <a:rPr lang="en-US" sz="1600" dirty="0" smtClean="0"/>
              <a:t>)</a:t>
            </a:r>
            <a:r>
              <a:rPr lang="x-none" sz="1600" smtClean="0"/>
              <a:t> i očekivanih</a:t>
            </a:r>
            <a:r>
              <a:rPr lang="sr-Latn-BA" sz="1600" dirty="0" smtClean="0"/>
              <a:t>-teorijska</a:t>
            </a:r>
            <a:r>
              <a:rPr lang="x-none" sz="1600" smtClean="0"/>
              <a:t> (</a:t>
            </a:r>
            <a:r>
              <a:rPr lang="sr-Latn-BA" sz="1600" dirty="0"/>
              <a:t>f</a:t>
            </a:r>
            <a:r>
              <a:rPr lang="sr-Latn-BA" sz="1600" baseline="-25000" dirty="0" smtClean="0"/>
              <a:t>t</a:t>
            </a:r>
            <a:r>
              <a:rPr lang="en-US" sz="1600" dirty="0" smtClean="0"/>
              <a:t>) </a:t>
            </a:r>
            <a:r>
              <a:rPr lang="x-none" sz="1600" dirty="0" smtClean="0"/>
              <a:t>frekvencija</a:t>
            </a:r>
            <a:endParaRPr lang="en-US" sz="1600" dirty="0" smtClean="0"/>
          </a:p>
          <a:p>
            <a:pPr eaLnBrk="1" hangingPunct="1">
              <a:lnSpc>
                <a:spcPct val="125000"/>
              </a:lnSpc>
              <a:spcAft>
                <a:spcPct val="20000"/>
              </a:spcAft>
              <a:buFont typeface="Wingdings" pitchFamily="2" charset="2"/>
              <a:buNone/>
              <a:defRPr/>
            </a:pPr>
            <a:endParaRPr lang="en-US" sz="14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75000"/>
              </a:lnSpc>
              <a:spcAft>
                <a:spcPct val="20000"/>
              </a:spcAft>
              <a:buFont typeface="Wingdings" pitchFamily="2" charset="2"/>
              <a:buNone/>
              <a:defRPr/>
            </a:pPr>
            <a:r>
              <a:rPr lang="en-US" sz="1600" dirty="0" smtClean="0">
                <a:solidFill>
                  <a:schemeClr val="tx2"/>
                </a:solidFill>
              </a:rPr>
              <a:t> 	</a:t>
            </a:r>
            <a:br>
              <a:rPr lang="en-US" sz="1600" dirty="0" smtClean="0">
                <a:solidFill>
                  <a:schemeClr val="tx2"/>
                </a:solidFill>
              </a:rPr>
            </a:br>
            <a:endParaRPr lang="en-US" sz="1600" dirty="0" smtClean="0"/>
          </a:p>
          <a:p>
            <a:pPr lvl="1" eaLnBrk="1" hangingPunct="1">
              <a:lnSpc>
                <a:spcPct val="125000"/>
              </a:lnSpc>
              <a:spcAft>
                <a:spcPct val="20000"/>
              </a:spcAft>
              <a:buFont typeface="Wingdings" pitchFamily="2" charset="2"/>
              <a:buNone/>
              <a:defRPr/>
            </a:pPr>
            <a:endParaRPr lang="x-none" sz="1600" dirty="0" smtClean="0"/>
          </a:p>
          <a:p>
            <a:pPr lvl="1" eaLnBrk="1" hangingPunct="1">
              <a:lnSpc>
                <a:spcPct val="125000"/>
              </a:lnSpc>
              <a:spcAft>
                <a:spcPct val="20000"/>
              </a:spcAft>
              <a:buFont typeface="Wingdings" pitchFamily="2" charset="2"/>
              <a:buNone/>
              <a:defRPr/>
            </a:pPr>
            <a:endParaRPr lang="x-none" sz="1600" dirty="0" smtClean="0"/>
          </a:p>
          <a:p>
            <a:pPr lvl="1" eaLnBrk="1" hangingPunct="1">
              <a:lnSpc>
                <a:spcPct val="125000"/>
              </a:lnSpc>
              <a:spcAft>
                <a:spcPct val="20000"/>
              </a:spcAft>
              <a:buFont typeface="Wingdings" pitchFamily="2" charset="2"/>
              <a:buNone/>
              <a:defRPr/>
            </a:pPr>
            <a:r>
              <a:rPr lang="x-none" sz="1600" dirty="0" smtClean="0"/>
              <a:t>Ukoliko su varijable statistički nezavisne navedena statistika će imati </a:t>
            </a:r>
            <a:r>
              <a:rPr lang="en-US" sz="1600" dirty="0" smtClean="0">
                <a:sym typeface="Symbol" pitchFamily="18" charset="2"/>
              </a:rPr>
              <a:t></a:t>
            </a:r>
            <a:r>
              <a:rPr lang="en-US" sz="1600" baseline="30000" dirty="0" smtClean="0"/>
              <a:t>2</a:t>
            </a:r>
            <a:r>
              <a:rPr lang="x-none" sz="1600" baseline="30000" smtClean="0"/>
              <a:t> </a:t>
            </a:r>
            <a:r>
              <a:rPr lang="x-none" sz="1600" smtClean="0">
                <a:solidFill>
                  <a:srgbClr val="000000"/>
                </a:solidFill>
                <a:ea typeface="+mn-ea"/>
                <a:cs typeface="+mn-cs"/>
              </a:rPr>
              <a:t>raspod</a:t>
            </a:r>
            <a:r>
              <a:rPr lang="sr-Latn-BA" sz="1600" dirty="0" smtClean="0">
                <a:solidFill>
                  <a:srgbClr val="000000"/>
                </a:solidFill>
                <a:ea typeface="+mn-ea"/>
                <a:cs typeface="+mn-cs"/>
              </a:rPr>
              <a:t>j</a:t>
            </a:r>
            <a:r>
              <a:rPr lang="x-none" sz="1600" smtClean="0">
                <a:solidFill>
                  <a:srgbClr val="000000"/>
                </a:solidFill>
                <a:ea typeface="+mn-ea"/>
                <a:cs typeface="+mn-cs"/>
              </a:rPr>
              <a:t>elu </a:t>
            </a:r>
            <a:r>
              <a:rPr lang="x-none" sz="1600" dirty="0" smtClean="0">
                <a:solidFill>
                  <a:srgbClr val="000000"/>
                </a:solidFill>
                <a:ea typeface="+mn-ea"/>
                <a:cs typeface="+mn-cs"/>
              </a:rPr>
              <a:t>sa</a:t>
            </a:r>
            <a:r>
              <a:rPr lang="x-none" sz="1600" dirty="0" smtClean="0">
                <a:ea typeface="+mn-ea"/>
                <a:cs typeface="+mn-cs"/>
              </a:rPr>
              <a:t> </a:t>
            </a:r>
            <a:r>
              <a:rPr lang="en-US" sz="1600" dirty="0" smtClean="0"/>
              <a:t> (r-1)*(c-1) </a:t>
            </a:r>
            <a:r>
              <a:rPr lang="x-none" sz="1600" dirty="0" smtClean="0"/>
              <a:t>stepeni slobode</a:t>
            </a:r>
            <a:endParaRPr lang="en-US" sz="1600" dirty="0" smtClean="0"/>
          </a:p>
          <a:p>
            <a:pPr lvl="1" eaLnBrk="1" hangingPunct="1">
              <a:lnSpc>
                <a:spcPct val="125000"/>
              </a:lnSpc>
              <a:spcAft>
                <a:spcPct val="20000"/>
              </a:spcAft>
              <a:buFont typeface="Wingdings" pitchFamily="2" charset="2"/>
              <a:buNone/>
              <a:defRPr/>
            </a:pP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x-none" sz="1600" smtClean="0"/>
              <a:t>Očekivane</a:t>
            </a:r>
            <a:r>
              <a:rPr lang="sr-Latn-BA" sz="1600" dirty="0" smtClean="0"/>
              <a:t> (teorijska)</a:t>
            </a:r>
            <a:r>
              <a:rPr lang="x-none" sz="1600" smtClean="0"/>
              <a:t> </a:t>
            </a:r>
            <a:r>
              <a:rPr lang="x-none" sz="1600" dirty="0" smtClean="0"/>
              <a:t>frekvencije u svakoj </a:t>
            </a:r>
            <a:r>
              <a:rPr lang="x-none" sz="1600" smtClean="0"/>
              <a:t>ćeliju  </a:t>
            </a:r>
            <a:r>
              <a:rPr lang="sr-Latn-BA" sz="1800" dirty="0" smtClean="0">
                <a:solidFill>
                  <a:schemeClr val="tx2"/>
                </a:solidFill>
              </a:rPr>
              <a:t>f</a:t>
            </a:r>
            <a:r>
              <a:rPr lang="sr-Latn-BA" sz="1800" baseline="-25000" dirty="0">
                <a:solidFill>
                  <a:schemeClr val="tx2"/>
                </a:solidFill>
              </a:rPr>
              <a:t>t</a:t>
            </a:r>
            <a:r>
              <a:rPr lang="en-US" sz="1800" dirty="0" smtClean="0">
                <a:solidFill>
                  <a:schemeClr val="tx2"/>
                </a:solidFill>
              </a:rPr>
              <a:t> = p</a:t>
            </a:r>
            <a:r>
              <a:rPr lang="en-US" sz="1800" baseline="-25000" dirty="0" smtClean="0">
                <a:solidFill>
                  <a:schemeClr val="tx2"/>
                </a:solidFill>
              </a:rPr>
              <a:t>c</a:t>
            </a:r>
            <a:r>
              <a:rPr lang="en-US" sz="1800" dirty="0" smtClean="0">
                <a:solidFill>
                  <a:schemeClr val="tx2"/>
                </a:solidFill>
              </a:rPr>
              <a:t> * p</a:t>
            </a:r>
            <a:r>
              <a:rPr lang="en-US" sz="1800" baseline="-25000" dirty="0" smtClean="0">
                <a:solidFill>
                  <a:schemeClr val="tx2"/>
                </a:solidFill>
              </a:rPr>
              <a:t>r</a:t>
            </a:r>
            <a:r>
              <a:rPr lang="en-US" sz="1800" dirty="0" smtClean="0">
                <a:solidFill>
                  <a:schemeClr val="tx2"/>
                </a:solidFill>
              </a:rPr>
              <a:t> * n</a:t>
            </a:r>
            <a:endParaRPr lang="en-US" sz="1800" dirty="0" smtClean="0"/>
          </a:p>
          <a:p>
            <a:pPr eaLnBrk="1" hangingPunct="1">
              <a:lnSpc>
                <a:spcPct val="125000"/>
              </a:lnSpc>
              <a:spcAft>
                <a:spcPct val="20000"/>
              </a:spcAft>
              <a:buFont typeface="Wingdings" pitchFamily="2" charset="2"/>
              <a:buNone/>
              <a:defRPr/>
            </a:pPr>
            <a:r>
              <a:rPr lang="en-US" sz="1600" dirty="0" smtClean="0"/>
              <a:t>		</a:t>
            </a:r>
            <a:endParaRPr lang="en-US" sz="1400" dirty="0" smtClean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DBF69E-368E-4545-A185-7EE06C6C8F5A}" type="slidenum">
              <a:rPr lang="en-US" smtClean="0"/>
              <a:pPr/>
              <a:t>11</a:t>
            </a:fld>
            <a:endParaRPr lang="en-US" smtClean="0"/>
          </a:p>
        </p:txBody>
      </p:sp>
      <p:graphicFrame>
        <p:nvGraphicFramePr>
          <p:cNvPr id="13317" name="Object 4"/>
          <p:cNvGraphicFramePr>
            <a:graphicFrameLocks noChangeAspect="1"/>
          </p:cNvGraphicFramePr>
          <p:nvPr/>
        </p:nvGraphicFramePr>
        <p:xfrm>
          <a:off x="2778125" y="2286000"/>
          <a:ext cx="313055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4" imgW="1104840" imgH="457200" progId="Equation.3">
                  <p:embed/>
                </p:oleObj>
              </mc:Choice>
              <mc:Fallback>
                <p:oleObj name="Equation" r:id="rId4" imgW="110484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125" y="2286000"/>
                        <a:ext cx="3130550" cy="1295400"/>
                      </a:xfrm>
                      <a:prstGeom prst="rect">
                        <a:avLst/>
                      </a:prstGeom>
                      <a:solidFill>
                        <a:srgbClr val="CCECFF">
                          <a:alpha val="30196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430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dirty="0" smtClean="0"/>
              <a:t>Hi-</a:t>
            </a:r>
            <a:r>
              <a:rPr lang="en-US" dirty="0" err="1" smtClean="0"/>
              <a:t>kvadrat</a:t>
            </a:r>
            <a:r>
              <a:rPr lang="en-US" dirty="0" smtClean="0"/>
              <a:t> </a:t>
            </a:r>
            <a:r>
              <a:rPr lang="en-US" dirty="0" err="1" smtClean="0"/>
              <a:t>raspod</a:t>
            </a:r>
            <a:r>
              <a:rPr lang="sr-Latn-BA" dirty="0" smtClean="0"/>
              <a:t>j</a:t>
            </a:r>
            <a:r>
              <a:rPr lang="en-US" dirty="0" err="1" smtClean="0"/>
              <a:t>ela</a:t>
            </a:r>
            <a:endParaRPr lang="en-US" dirty="0" smtClean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772400" cy="394335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  <a:spcAft>
                <a:spcPct val="20000"/>
              </a:spcAft>
            </a:pPr>
            <a:r>
              <a:rPr lang="en-US" sz="1800" dirty="0" err="1" smtClean="0"/>
              <a:t>Familija</a:t>
            </a:r>
            <a:r>
              <a:rPr lang="en-US" sz="1800" dirty="0" smtClean="0"/>
              <a:t> Hi-</a:t>
            </a:r>
            <a:r>
              <a:rPr lang="en-US" sz="1800" dirty="0" err="1" smtClean="0"/>
              <a:t>kvadrat</a:t>
            </a:r>
            <a:r>
              <a:rPr lang="en-US" sz="1800" dirty="0" smtClean="0"/>
              <a:t> </a:t>
            </a:r>
            <a:r>
              <a:rPr lang="en-US" sz="1800" dirty="0" err="1" smtClean="0"/>
              <a:t>raspod</a:t>
            </a:r>
            <a:r>
              <a:rPr lang="sr-Latn-BA" sz="1800" dirty="0" smtClean="0"/>
              <a:t>j</a:t>
            </a:r>
            <a:r>
              <a:rPr lang="en-US" sz="1800" dirty="0" err="1" smtClean="0"/>
              <a:t>ela</a:t>
            </a:r>
            <a:r>
              <a:rPr lang="en-US" sz="1800" dirty="0" smtClean="0"/>
              <a:t>. </a:t>
            </a:r>
            <a:r>
              <a:rPr lang="en-US" sz="1800" dirty="0" err="1" smtClean="0"/>
              <a:t>Svaka</a:t>
            </a:r>
            <a:r>
              <a:rPr lang="en-US" sz="1800" dirty="0" smtClean="0"/>
              <a:t> </a:t>
            </a:r>
            <a:r>
              <a:rPr lang="en-US" sz="1800" dirty="0" err="1" smtClean="0"/>
              <a:t>sa</a:t>
            </a:r>
            <a:r>
              <a:rPr lang="en-US" sz="1800" dirty="0" smtClean="0"/>
              <a:t> </a:t>
            </a:r>
            <a:r>
              <a:rPr lang="en-US" sz="1800" dirty="0" err="1" smtClean="0"/>
              <a:t>svojim</a:t>
            </a:r>
            <a:r>
              <a:rPr lang="en-US" sz="1800" dirty="0" smtClean="0"/>
              <a:t> </a:t>
            </a:r>
            <a:r>
              <a:rPr lang="en-US" sz="1800" dirty="0" err="1" smtClean="0"/>
              <a:t>brojem</a:t>
            </a:r>
            <a:r>
              <a:rPr lang="en-US" sz="1800" dirty="0" smtClean="0"/>
              <a:t> </a:t>
            </a:r>
            <a:r>
              <a:rPr lang="en-US" sz="1800" dirty="0" err="1" smtClean="0"/>
              <a:t>stepeni</a:t>
            </a:r>
            <a:r>
              <a:rPr lang="en-US" sz="1800" dirty="0" smtClean="0"/>
              <a:t> </a:t>
            </a:r>
            <a:r>
              <a:rPr lang="en-US" sz="1800" dirty="0" err="1" smtClean="0"/>
              <a:t>slobode</a:t>
            </a:r>
            <a:r>
              <a:rPr lang="en-US" sz="1800" dirty="0" smtClean="0"/>
              <a:t>. </a:t>
            </a:r>
            <a:r>
              <a:rPr lang="en-US" sz="1800" dirty="0" err="1" smtClean="0"/>
              <a:t>Npr</a:t>
            </a:r>
            <a:r>
              <a:rPr lang="sr-Latn-BA" sz="1800" dirty="0" smtClean="0"/>
              <a:t>.</a:t>
            </a:r>
            <a:r>
              <a:rPr lang="en-US" sz="1800" dirty="0" smtClean="0"/>
              <a:t> </a:t>
            </a:r>
            <a:r>
              <a:rPr lang="en-US" sz="1800" dirty="0" err="1" smtClean="0"/>
              <a:t>sa</a:t>
            </a:r>
            <a:r>
              <a:rPr lang="en-US" sz="1800" dirty="0" smtClean="0"/>
              <a:t> 2 </a:t>
            </a:r>
            <a:r>
              <a:rPr lang="en-US" sz="1800" dirty="0" err="1" smtClean="0"/>
              <a:t>stepena</a:t>
            </a:r>
            <a:r>
              <a:rPr lang="en-US" sz="1800" dirty="0" smtClean="0"/>
              <a:t> </a:t>
            </a:r>
            <a:r>
              <a:rPr lang="en-US" sz="1800" dirty="0" err="1" smtClean="0"/>
              <a:t>slobode</a:t>
            </a:r>
            <a:r>
              <a:rPr lang="en-US" sz="1800" dirty="0" smtClean="0"/>
              <a:t>: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40D11D-5E01-4411-826C-B26D5C282A42}" type="slidenum">
              <a:rPr lang="en-US" smtClean="0"/>
              <a:pPr/>
              <a:t>12</a:t>
            </a:fld>
            <a:endParaRPr lang="en-US" smtClean="0"/>
          </a:p>
        </p:txBody>
      </p:sp>
      <p:pic>
        <p:nvPicPr>
          <p:cNvPr id="1434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2514600"/>
            <a:ext cx="6858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Hi-</a:t>
            </a:r>
            <a:r>
              <a:rPr lang="en-US" dirty="0" err="1" smtClean="0"/>
              <a:t>kvadrat</a:t>
            </a:r>
            <a:r>
              <a:rPr lang="en-US" dirty="0" smtClean="0"/>
              <a:t> </a:t>
            </a:r>
            <a:r>
              <a:rPr lang="en-US" dirty="0" err="1" smtClean="0"/>
              <a:t>raspod</a:t>
            </a:r>
            <a:r>
              <a:rPr lang="sr-Latn-BA" dirty="0" smtClean="0"/>
              <a:t>j</a:t>
            </a:r>
            <a:r>
              <a:rPr lang="en-US" dirty="0" err="1" smtClean="0"/>
              <a:t>ela</a:t>
            </a:r>
            <a:endParaRPr lang="en-US" dirty="0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81000" indent="-381000"/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stepeni</a:t>
            </a:r>
            <a:r>
              <a:rPr lang="en-US" dirty="0" smtClean="0"/>
              <a:t> </a:t>
            </a:r>
            <a:r>
              <a:rPr lang="en-US" dirty="0" err="1" smtClean="0"/>
              <a:t>slobode</a:t>
            </a:r>
            <a:r>
              <a:rPr lang="en-US" dirty="0" smtClean="0"/>
              <a:t> se </a:t>
            </a:r>
            <a:r>
              <a:rPr lang="en-US" dirty="0" err="1" smtClean="0"/>
              <a:t>odre</a:t>
            </a:r>
            <a:r>
              <a:rPr lang="sr-Latn-CS" dirty="0" smtClean="0"/>
              <a:t>đuje na sljedeći način:</a:t>
            </a:r>
          </a:p>
          <a:p>
            <a:pPr marL="381000" indent="-381000">
              <a:buFont typeface="Wingdings" pitchFamily="2" charset="2"/>
              <a:buAutoNum type="arabicPeriod"/>
            </a:pPr>
            <a:r>
              <a:rPr lang="sr-Latn-CS" dirty="0" smtClean="0"/>
              <a:t>Test nezavisnosti</a:t>
            </a:r>
          </a:p>
          <a:p>
            <a:pPr marL="381000" indent="-381000">
              <a:buFont typeface="Wingdings" pitchFamily="2" charset="2"/>
              <a:buNone/>
            </a:pPr>
            <a:r>
              <a:rPr lang="sr-Latn-CS" dirty="0" smtClean="0"/>
              <a:t>	(r-1)*(k-1)</a:t>
            </a:r>
          </a:p>
          <a:p>
            <a:pPr marL="381000" indent="-381000">
              <a:buFont typeface="Wingdings" pitchFamily="2" charset="2"/>
              <a:buNone/>
            </a:pPr>
            <a:r>
              <a:rPr lang="sr-Latn-CS" dirty="0" smtClean="0"/>
              <a:t>r- broj redova u tabeli kontingencije</a:t>
            </a:r>
          </a:p>
          <a:p>
            <a:pPr marL="381000" indent="-381000">
              <a:buFont typeface="Wingdings" pitchFamily="2" charset="2"/>
              <a:buNone/>
            </a:pPr>
            <a:r>
              <a:rPr lang="sr-Latn-CS" dirty="0" smtClean="0"/>
              <a:t>k- broj kolona u tabeli kontingencije</a:t>
            </a:r>
          </a:p>
          <a:p>
            <a:pPr marL="381000" indent="-381000">
              <a:buFont typeface="Wingdings" pitchFamily="2" charset="2"/>
              <a:buNone/>
            </a:pPr>
            <a:endParaRPr lang="sr-Latn-CS" dirty="0" smtClean="0"/>
          </a:p>
          <a:p>
            <a:pPr marL="381000" indent="-381000">
              <a:buFont typeface="Wingdings" pitchFamily="2" charset="2"/>
              <a:buAutoNum type="arabicPeriod" startAt="2"/>
            </a:pPr>
            <a:r>
              <a:rPr lang="sr-Latn-CS" dirty="0" smtClean="0"/>
              <a:t>Test prilagođenosti</a:t>
            </a:r>
          </a:p>
          <a:p>
            <a:pPr marL="381000" indent="-381000">
              <a:buFont typeface="Wingdings" pitchFamily="2" charset="2"/>
              <a:buNone/>
            </a:pPr>
            <a:r>
              <a:rPr lang="sr-Latn-CS" dirty="0" smtClean="0"/>
              <a:t>  k-1</a:t>
            </a:r>
          </a:p>
          <a:p>
            <a:pPr marL="381000" indent="-381000">
              <a:buFont typeface="Wingdings" pitchFamily="2" charset="2"/>
              <a:buNone/>
            </a:pPr>
            <a:r>
              <a:rPr lang="sr-Latn-CS" dirty="0" smtClean="0"/>
              <a:t>k- broj modaliteta promjenljive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8229600" cy="4038600"/>
          </a:xfrm>
          <a:noFill/>
        </p:spPr>
        <p:txBody>
          <a:bodyPr lIns="92075" tIns="46038" rIns="92075" bIns="46038">
            <a:normAutofit fontScale="77500" lnSpcReduction="20000"/>
          </a:bodyPr>
          <a:lstStyle/>
          <a:p>
            <a:pPr algn="just" eaLnBrk="1" hangingPunct="1">
              <a:spcAft>
                <a:spcPct val="20000"/>
              </a:spcAft>
              <a:buFont typeface="Wingdings" pitchFamily="2" charset="2"/>
              <a:buNone/>
            </a:pPr>
            <a:endParaRPr lang="en-US" dirty="0" smtClean="0"/>
          </a:p>
          <a:p>
            <a:pPr algn="just" eaLnBrk="1" hangingPunct="1">
              <a:spcAft>
                <a:spcPct val="20000"/>
              </a:spcAft>
              <a:buFont typeface="Wingdings" pitchFamily="2" charset="2"/>
              <a:buNone/>
            </a:pPr>
            <a:endParaRPr lang="en-US" dirty="0" smtClean="0"/>
          </a:p>
          <a:p>
            <a:pPr algn="just" eaLnBrk="1" hangingPunct="1">
              <a:spcAft>
                <a:spcPct val="20000"/>
              </a:spcAft>
              <a:buFont typeface="Wingdings" pitchFamily="2" charset="2"/>
              <a:buNone/>
            </a:pPr>
            <a:endParaRPr lang="en-US" dirty="0" smtClean="0"/>
          </a:p>
          <a:p>
            <a:pPr algn="just" eaLnBrk="1" hangingPunct="1">
              <a:spcAft>
                <a:spcPct val="20000"/>
              </a:spcAft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sr-Latn-BA" dirty="0" smtClean="0"/>
              <a:t>        </a:t>
            </a:r>
            <a:r>
              <a:rPr lang="en-US" dirty="0" smtClean="0"/>
              <a:t>(</a:t>
            </a:r>
            <a:r>
              <a:rPr lang="sr-Latn-BA" dirty="0" smtClean="0"/>
              <a:t>f</a:t>
            </a:r>
            <a:r>
              <a:rPr lang="sr-Latn-BA" baseline="-25000" dirty="0" smtClean="0"/>
              <a:t>e</a:t>
            </a:r>
            <a:r>
              <a:rPr lang="en-US" u="sng" dirty="0" smtClean="0"/>
              <a:t> - </a:t>
            </a:r>
            <a:r>
              <a:rPr lang="sr-Latn-BA" u="sng" dirty="0" smtClean="0"/>
              <a:t>f</a:t>
            </a:r>
            <a:r>
              <a:rPr lang="sr-Latn-BA" u="sng" baseline="-25000" dirty="0" smtClean="0"/>
              <a:t>t</a:t>
            </a:r>
            <a:r>
              <a:rPr lang="en-US" u="sng" dirty="0" smtClean="0"/>
              <a:t>)</a:t>
            </a:r>
            <a:r>
              <a:rPr lang="en-US" u="sng" baseline="30000" dirty="0" smtClean="0">
                <a:latin typeface="r"/>
              </a:rPr>
              <a:t> 2</a:t>
            </a:r>
            <a:r>
              <a:rPr lang="en-US" dirty="0" smtClean="0"/>
              <a:t> = </a:t>
            </a:r>
            <a:r>
              <a:rPr lang="en-US" u="sng" dirty="0" smtClean="0"/>
              <a:t>(83 - 93) </a:t>
            </a:r>
            <a:r>
              <a:rPr lang="en-US" u="sng" baseline="30000" dirty="0" smtClean="0"/>
              <a:t>2</a:t>
            </a:r>
            <a:r>
              <a:rPr lang="en-US" dirty="0" smtClean="0"/>
              <a:t> + </a:t>
            </a:r>
            <a:r>
              <a:rPr lang="en-US" u="sng" dirty="0" smtClean="0"/>
              <a:t>(224 - 214)</a:t>
            </a:r>
            <a:r>
              <a:rPr lang="en-US" baseline="30000" dirty="0" smtClean="0"/>
              <a:t> 2</a:t>
            </a:r>
            <a:r>
              <a:rPr lang="en-US" dirty="0" smtClean="0"/>
              <a:t> + </a:t>
            </a:r>
            <a:r>
              <a:rPr lang="en-US" u="sng" dirty="0" smtClean="0"/>
              <a:t>(41-51)</a:t>
            </a:r>
            <a:r>
              <a:rPr lang="en-US" dirty="0" smtClean="0"/>
              <a:t> </a:t>
            </a:r>
            <a:r>
              <a:rPr lang="en-US" baseline="30000" dirty="0" smtClean="0"/>
              <a:t>2 </a:t>
            </a:r>
            <a:r>
              <a:rPr lang="en-US" dirty="0" smtClean="0"/>
              <a:t>+ </a:t>
            </a:r>
            <a:r>
              <a:rPr lang="en-US" u="sng" dirty="0" smtClean="0"/>
              <a:t>(32 - 22)</a:t>
            </a:r>
            <a:r>
              <a:rPr lang="en-US" dirty="0" smtClean="0"/>
              <a:t> </a:t>
            </a:r>
            <a:r>
              <a:rPr lang="en-US" baseline="30000" dirty="0" smtClean="0"/>
              <a:t>2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/>
              <a:t>	</a:t>
            </a:r>
            <a:r>
              <a:rPr lang="sr-Latn-BA" dirty="0" smtClean="0"/>
              <a:t>        f</a:t>
            </a:r>
            <a:r>
              <a:rPr lang="sr-Latn-BA" baseline="-25000" dirty="0" smtClean="0"/>
              <a:t>t</a:t>
            </a:r>
            <a:r>
              <a:rPr lang="sr-Latn-CS" dirty="0" smtClean="0"/>
              <a:t>              </a:t>
            </a:r>
            <a:r>
              <a:rPr lang="en-US" dirty="0" smtClean="0"/>
              <a:t>93	           214	             51               22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dirty="0" smtClean="0">
                <a:sym typeface="Symbol" pitchFamily="18" charset="2"/>
              </a:rPr>
              <a:t></a:t>
            </a:r>
            <a:r>
              <a:rPr lang="en-US" sz="2800" baseline="30000" dirty="0" smtClean="0"/>
              <a:t>2 </a:t>
            </a:r>
            <a:r>
              <a:rPr lang="en-US" dirty="0" smtClean="0"/>
              <a:t>=7,8</a:t>
            </a:r>
            <a:r>
              <a:rPr lang="sr-Latn-BA" dirty="0" smtClean="0"/>
              <a:t>9</a:t>
            </a:r>
            <a:r>
              <a:rPr lang="en-US" dirty="0" smtClean="0"/>
              <a:t> - </a:t>
            </a:r>
            <a:r>
              <a:rPr lang="en-US" dirty="0" err="1" smtClean="0"/>
              <a:t>realizovana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BA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 smtClean="0"/>
              <a:t>statistike</a:t>
            </a:r>
            <a:endParaRPr lang="en-US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/>
              <a:t> </a:t>
            </a:r>
            <a:r>
              <a:rPr lang="en-US" sz="1600" dirty="0" smtClean="0"/>
              <a:t>3,83 - </a:t>
            </a:r>
            <a:r>
              <a:rPr lang="en-US" sz="1600" dirty="0" err="1" smtClean="0"/>
              <a:t>kritična</a:t>
            </a:r>
            <a:r>
              <a:rPr lang="en-US" sz="1600" dirty="0" smtClean="0"/>
              <a:t> (</a:t>
            </a:r>
            <a:r>
              <a:rPr lang="en-US" sz="1600" dirty="0" err="1" smtClean="0"/>
              <a:t>tablična</a:t>
            </a:r>
            <a:r>
              <a:rPr lang="en-US" sz="1600" dirty="0" smtClean="0"/>
              <a:t>) </a:t>
            </a:r>
            <a:r>
              <a:rPr lang="en-US" sz="1600" dirty="0" err="1" smtClean="0"/>
              <a:t>vrednost</a:t>
            </a:r>
            <a:r>
              <a:rPr lang="en-US" sz="1600" dirty="0" smtClean="0"/>
              <a:t> Hi-</a:t>
            </a:r>
            <a:r>
              <a:rPr lang="en-US" sz="1600" dirty="0" err="1" smtClean="0"/>
              <a:t>kvadrat</a:t>
            </a:r>
            <a:r>
              <a:rPr lang="en-US" sz="1600" dirty="0" smtClean="0"/>
              <a:t> </a:t>
            </a:r>
            <a:r>
              <a:rPr lang="en-US" sz="1600" dirty="0" err="1" smtClean="0"/>
              <a:t>raspod</a:t>
            </a:r>
            <a:r>
              <a:rPr lang="sr-Latn-BA" sz="1600" dirty="0" smtClean="0"/>
              <a:t>j</a:t>
            </a:r>
            <a:r>
              <a:rPr lang="en-US" sz="1600" dirty="0" err="1" smtClean="0"/>
              <a:t>ele</a:t>
            </a:r>
            <a:r>
              <a:rPr lang="en-US" sz="1600" dirty="0" smtClean="0"/>
              <a:t> </a:t>
            </a:r>
            <a:r>
              <a:rPr lang="en-US" sz="1600" dirty="0" err="1" smtClean="0"/>
              <a:t>sa</a:t>
            </a:r>
            <a:r>
              <a:rPr lang="en-US" sz="1600" dirty="0" smtClean="0"/>
              <a:t> 1 </a:t>
            </a:r>
            <a:r>
              <a:rPr lang="en-US" sz="1600" dirty="0" err="1" smtClean="0"/>
              <a:t>stepenom</a:t>
            </a:r>
            <a:r>
              <a:rPr lang="en-US" sz="1600" dirty="0" smtClean="0"/>
              <a:t> </a:t>
            </a:r>
            <a:r>
              <a:rPr lang="en-US" sz="1600" dirty="0" err="1" smtClean="0"/>
              <a:t>slobode</a:t>
            </a:r>
            <a:r>
              <a:rPr lang="en-US" sz="1600" dirty="0" smtClean="0"/>
              <a:t> </a:t>
            </a:r>
            <a:r>
              <a:rPr lang="en-US" sz="1600" dirty="0" err="1" smtClean="0"/>
              <a:t>za</a:t>
            </a:r>
            <a:r>
              <a:rPr lang="en-US" sz="1600" dirty="0" smtClean="0"/>
              <a:t> </a:t>
            </a:r>
            <a:r>
              <a:rPr lang="en-US" sz="1600" dirty="0" err="1" smtClean="0"/>
              <a:t>nivo</a:t>
            </a:r>
            <a:r>
              <a:rPr lang="en-US" sz="1600" dirty="0" smtClean="0"/>
              <a:t> </a:t>
            </a:r>
            <a:r>
              <a:rPr lang="en-US" sz="1600" dirty="0" err="1" smtClean="0"/>
              <a:t>značajnosti</a:t>
            </a:r>
            <a:r>
              <a:rPr lang="en-US" sz="1600" dirty="0" smtClean="0"/>
              <a:t> </a:t>
            </a:r>
            <a:r>
              <a:rPr lang="en-US" sz="1600" dirty="0" err="1" smtClean="0"/>
              <a:t>od</a:t>
            </a:r>
            <a:r>
              <a:rPr lang="en-US" sz="1600" dirty="0" smtClean="0"/>
              <a:t> 5%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err="1" smtClean="0">
                <a:solidFill>
                  <a:srgbClr val="7030A0"/>
                </a:solidFill>
              </a:rPr>
              <a:t>Odbacujemo</a:t>
            </a:r>
            <a:r>
              <a:rPr lang="en-US" sz="1600" dirty="0" smtClean="0">
                <a:solidFill>
                  <a:srgbClr val="7030A0"/>
                </a:solidFill>
              </a:rPr>
              <a:t> Ho </a:t>
            </a:r>
            <a:r>
              <a:rPr lang="en-US" sz="1600" dirty="0" err="1" smtClean="0">
                <a:solidFill>
                  <a:srgbClr val="7030A0"/>
                </a:solidFill>
              </a:rPr>
              <a:t>i</a:t>
            </a:r>
            <a:r>
              <a:rPr lang="en-US" sz="1600" dirty="0" smtClean="0">
                <a:solidFill>
                  <a:srgbClr val="7030A0"/>
                </a:solidFill>
              </a:rPr>
              <a:t> </a:t>
            </a:r>
            <a:r>
              <a:rPr lang="en-US" sz="1600" dirty="0" err="1" smtClean="0">
                <a:solidFill>
                  <a:srgbClr val="7030A0"/>
                </a:solidFill>
              </a:rPr>
              <a:t>zaključujemo</a:t>
            </a:r>
            <a:r>
              <a:rPr lang="en-US" sz="1600" dirty="0" smtClean="0">
                <a:solidFill>
                  <a:srgbClr val="7030A0"/>
                </a:solidFill>
              </a:rPr>
              <a:t> </a:t>
            </a:r>
            <a:r>
              <a:rPr lang="en-US" sz="1600" dirty="0" err="1" smtClean="0">
                <a:solidFill>
                  <a:srgbClr val="7030A0"/>
                </a:solidFill>
              </a:rPr>
              <a:t>da</a:t>
            </a:r>
            <a:r>
              <a:rPr lang="en-US" sz="1600" dirty="0" smtClean="0">
                <a:solidFill>
                  <a:srgbClr val="7030A0"/>
                </a:solidFill>
              </a:rPr>
              <a:t> </a:t>
            </a:r>
            <a:r>
              <a:rPr lang="en-US" sz="1600" dirty="0" err="1" smtClean="0">
                <a:solidFill>
                  <a:srgbClr val="7030A0"/>
                </a:solidFill>
              </a:rPr>
              <a:t>su</a:t>
            </a:r>
            <a:r>
              <a:rPr lang="en-US" sz="1600" dirty="0" smtClean="0">
                <a:solidFill>
                  <a:srgbClr val="7030A0"/>
                </a:solidFill>
              </a:rPr>
              <a:t> prom</a:t>
            </a:r>
            <a:r>
              <a:rPr lang="sr-Latn-BA" sz="1600" dirty="0" smtClean="0">
                <a:solidFill>
                  <a:srgbClr val="7030A0"/>
                </a:solidFill>
              </a:rPr>
              <a:t>j</a:t>
            </a:r>
            <a:r>
              <a:rPr lang="en-US" sz="1600" dirty="0" smtClean="0">
                <a:solidFill>
                  <a:srgbClr val="7030A0"/>
                </a:solidFill>
              </a:rPr>
              <a:t>en</a:t>
            </a:r>
            <a:r>
              <a:rPr lang="sr-Latn-BA" sz="1600" dirty="0" smtClean="0">
                <a:solidFill>
                  <a:srgbClr val="7030A0"/>
                </a:solidFill>
              </a:rPr>
              <a:t>j</a:t>
            </a:r>
            <a:r>
              <a:rPr lang="en-US" sz="1600" dirty="0" err="1" smtClean="0">
                <a:solidFill>
                  <a:srgbClr val="7030A0"/>
                </a:solidFill>
              </a:rPr>
              <a:t>ljive</a:t>
            </a:r>
            <a:r>
              <a:rPr lang="en-US" sz="1600" dirty="0" smtClean="0">
                <a:solidFill>
                  <a:srgbClr val="7030A0"/>
                </a:solidFill>
              </a:rPr>
              <a:t> </a:t>
            </a:r>
            <a:r>
              <a:rPr lang="en-US" sz="1600" dirty="0" err="1" smtClean="0">
                <a:solidFill>
                  <a:srgbClr val="7030A0"/>
                </a:solidFill>
              </a:rPr>
              <a:t>zavisne</a:t>
            </a:r>
            <a:endParaRPr lang="en-US" sz="1600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dirty="0" smtClean="0"/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8F96C4-A58B-404B-8602-6B842615DB24}" type="slidenum">
              <a:rPr lang="en-US" smtClean="0"/>
              <a:pPr/>
              <a:t>14</a:t>
            </a:fld>
            <a:endParaRPr lang="en-US" dirty="0" smtClean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838200"/>
            <a:ext cx="4191000" cy="214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8229600" cy="7318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Output iz SPSS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92973A-5A28-456C-A048-8DF28A45580F}" type="slidenum">
              <a:rPr lang="en-US" smtClean="0"/>
              <a:pPr/>
              <a:t>15</a:t>
            </a:fld>
            <a:endParaRPr lang="en-US" smtClean="0"/>
          </a:p>
        </p:txBody>
      </p:sp>
      <p:pic>
        <p:nvPicPr>
          <p:cNvPr id="17414" name="Picture 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2209800"/>
            <a:ext cx="675481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Oval 15"/>
          <p:cNvSpPr/>
          <p:nvPr/>
        </p:nvSpPr>
        <p:spPr>
          <a:xfrm>
            <a:off x="990600" y="3048000"/>
            <a:ext cx="68580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Uslov primjene Hi-kvadrat testa</a:t>
            </a:r>
            <a:endParaRPr lang="en-US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</a:rPr>
              <a:t>Pazi</a:t>
            </a:r>
            <a:r>
              <a:rPr lang="en-US" sz="3200" dirty="0" smtClean="0">
                <a:solidFill>
                  <a:srgbClr val="FF0000"/>
                </a:solidFill>
              </a:rPr>
              <a:t>!!!</a:t>
            </a:r>
          </a:p>
          <a:p>
            <a:r>
              <a:rPr lang="en-US" dirty="0" err="1" smtClean="0"/>
              <a:t>Da</a:t>
            </a:r>
            <a:r>
              <a:rPr lang="en-US" dirty="0" smtClean="0"/>
              <a:t> bi test bio </a:t>
            </a:r>
            <a:r>
              <a:rPr lang="en-US" dirty="0" err="1" smtClean="0"/>
              <a:t>validan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rgbClr val="7030A0"/>
                </a:solidFill>
              </a:rPr>
              <a:t>očekivane</a:t>
            </a:r>
            <a:r>
              <a:rPr lang="sr-Latn-BA" i="1" dirty="0" smtClean="0">
                <a:solidFill>
                  <a:srgbClr val="7030A0"/>
                </a:solidFill>
              </a:rPr>
              <a:t> (teorijske)  </a:t>
            </a:r>
            <a:r>
              <a:rPr lang="en-US" i="1" dirty="0" err="1" smtClean="0">
                <a:solidFill>
                  <a:srgbClr val="7030A0"/>
                </a:solidFill>
              </a:rPr>
              <a:t>frekvencije</a:t>
            </a:r>
            <a:r>
              <a:rPr lang="en-US" dirty="0" smtClean="0"/>
              <a:t>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jednake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5 </a:t>
            </a:r>
            <a:r>
              <a:rPr lang="en-US" dirty="0" err="1" smtClean="0"/>
              <a:t>tj</a:t>
            </a:r>
            <a:r>
              <a:rPr lang="en-US" dirty="0" smtClean="0"/>
              <a:t>  </a:t>
            </a:r>
            <a:r>
              <a:rPr lang="sr-Latn-BA" dirty="0" smtClean="0">
                <a:solidFill>
                  <a:schemeClr val="tx2"/>
                </a:solidFill>
              </a:rPr>
              <a:t>f</a:t>
            </a:r>
            <a:r>
              <a:rPr lang="sr-Latn-BA" baseline="-25000" dirty="0">
                <a:solidFill>
                  <a:schemeClr val="tx2"/>
                </a:solidFill>
              </a:rPr>
              <a:t>o</a:t>
            </a:r>
            <a:r>
              <a:rPr lang="en-US" dirty="0" smtClean="0">
                <a:solidFill>
                  <a:schemeClr val="tx2"/>
                </a:solidFill>
              </a:rPr>
              <a:t> &gt;= </a:t>
            </a:r>
            <a:r>
              <a:rPr lang="en-US" dirty="0" smtClean="0">
                <a:solidFill>
                  <a:schemeClr val="tx2"/>
                </a:solidFill>
              </a:rPr>
              <a:t>5</a:t>
            </a:r>
            <a:endParaRPr lang="sr-Latn-BA" dirty="0" smtClean="0">
              <a:solidFill>
                <a:schemeClr val="tx2"/>
              </a:solidFill>
            </a:endParaRPr>
          </a:p>
          <a:p>
            <a:r>
              <a:rPr lang="en-US" dirty="0"/>
              <a:t>NAPOMENE PRI RAČUNANJU H</a:t>
            </a:r>
            <a:r>
              <a:rPr lang="en-US" sz="2600" dirty="0"/>
              <a:t>I</a:t>
            </a:r>
            <a:r>
              <a:rPr lang="en-US" dirty="0"/>
              <a:t>-KVADRATA:</a:t>
            </a:r>
          </a:p>
          <a:p>
            <a:r>
              <a:rPr lang="en-US" dirty="0" smtClean="0"/>
              <a:t> </a:t>
            </a:r>
            <a:r>
              <a:rPr lang="en-US" dirty="0" err="1"/>
              <a:t>smije</a:t>
            </a:r>
            <a:r>
              <a:rPr lang="en-US" dirty="0"/>
              <a:t> se </a:t>
            </a:r>
            <a:r>
              <a:rPr lang="en-US" dirty="0" err="1"/>
              <a:t>računati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BA" dirty="0" smtClean="0"/>
              <a:t>osnovu</a:t>
            </a:r>
            <a:r>
              <a:rPr lang="en-US" dirty="0" smtClean="0"/>
              <a:t> </a:t>
            </a:r>
            <a:r>
              <a:rPr lang="en-US" dirty="0" err="1"/>
              <a:t>frekvencija</a:t>
            </a:r>
            <a:r>
              <a:rPr lang="en-US" dirty="0"/>
              <a:t> (</a:t>
            </a:r>
            <a:r>
              <a:rPr lang="en-US" dirty="0" smtClean="0"/>
              <a:t>ne</a:t>
            </a:r>
            <a:r>
              <a:rPr lang="sr-Latn-BA" dirty="0" smtClean="0"/>
              <a:t> </a:t>
            </a:r>
            <a:r>
              <a:rPr lang="en-US" dirty="0" err="1" smtClean="0"/>
              <a:t>smiju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unositi</a:t>
            </a:r>
            <a:r>
              <a:rPr lang="en-US" dirty="0"/>
              <a:t> 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aritmetička</a:t>
            </a:r>
            <a:r>
              <a:rPr lang="en-US" dirty="0"/>
              <a:t> </a:t>
            </a:r>
            <a:r>
              <a:rPr lang="en-US" dirty="0" err="1"/>
              <a:t>sredina</a:t>
            </a:r>
            <a:r>
              <a:rPr lang="en-US" dirty="0"/>
              <a:t>, </a:t>
            </a:r>
            <a:r>
              <a:rPr lang="sr-Latn-BA" dirty="0" smtClean="0"/>
              <a:t>procenti</a:t>
            </a:r>
            <a:r>
              <a:rPr lang="en-US" dirty="0" smtClean="0"/>
              <a:t> </a:t>
            </a:r>
            <a:r>
              <a:rPr lang="en-US" dirty="0"/>
              <a:t>i dr.)</a:t>
            </a:r>
          </a:p>
          <a:p>
            <a:endParaRPr lang="en-US" dirty="0" err="1" smtClean="0"/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FF1AED-6BE3-4FAA-A9D9-35AB3D6C62C4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772400" cy="7207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sr-Latn-CS" sz="2800" dirty="0" smtClean="0"/>
              <a:t>Jačina povezanosti između promjenljivih</a:t>
            </a:r>
            <a:r>
              <a:rPr lang="sr-Latn-CS" sz="2000" dirty="0" smtClean="0"/>
              <a:t/>
            </a:r>
            <a:br>
              <a:rPr lang="sr-Latn-CS" sz="2000" dirty="0" smtClean="0"/>
            </a:br>
            <a:r>
              <a:rPr lang="sr-Latn-CS" sz="2000" b="1" dirty="0" smtClean="0"/>
              <a:t>(samo za poređenje tabela istih dimenzija)</a:t>
            </a:r>
            <a:endParaRPr lang="en-US" sz="2000" b="1" dirty="0" smtClean="0"/>
          </a:p>
        </p:txBody>
      </p:sp>
      <p:pic>
        <p:nvPicPr>
          <p:cNvPr id="10957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l="18791" t="30467" r="28291" b="12067"/>
          <a:stretch>
            <a:fillRect/>
          </a:stretch>
        </p:blipFill>
        <p:spPr>
          <a:xfrm>
            <a:off x="1331913" y="1628775"/>
            <a:ext cx="6583362" cy="4114800"/>
          </a:xfrm>
          <a:noFill/>
        </p:spPr>
      </p:pic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4F9994-9702-40F1-BE63-E61406728825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66750"/>
          </a:xfrm>
          <a:noFill/>
        </p:spPr>
        <p:txBody>
          <a:bodyPr lIns="92075" tIns="46038" rIns="92075" bIns="46038">
            <a:normAutofit fontScale="90000"/>
          </a:bodyPr>
          <a:lstStyle/>
          <a:p>
            <a:pPr eaLnBrk="1" hangingPunct="1"/>
            <a:r>
              <a:rPr lang="en-US" smtClean="0"/>
              <a:t>Hi-kvadrat test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8153400" cy="5029200"/>
          </a:xfrm>
        </p:spPr>
        <p:txBody>
          <a:bodyPr lIns="92075" tIns="46038" rIns="92075" bIns="46038"/>
          <a:lstStyle/>
          <a:p>
            <a:pPr marL="381000" indent="-381000" algn="just" eaLnBrk="1" hangingPunct="1">
              <a:spcAft>
                <a:spcPct val="20000"/>
              </a:spcAft>
              <a:buFont typeface="Wingdings" pitchFamily="2" charset="2"/>
              <a:buNone/>
            </a:pPr>
            <a:r>
              <a:rPr lang="en-US" smtClean="0">
                <a:solidFill>
                  <a:schemeClr val="tx2"/>
                </a:solidFill>
              </a:rPr>
              <a:t>U </a:t>
            </a:r>
            <a:r>
              <a:rPr lang="sr-Latn-BA" smtClean="0">
                <a:solidFill>
                  <a:schemeClr val="tx2"/>
                </a:solidFill>
              </a:rPr>
              <a:t>pedagoškim</a:t>
            </a:r>
            <a:r>
              <a:rPr lang="en-US" smtClean="0">
                <a:solidFill>
                  <a:schemeClr val="tx2"/>
                </a:solidFill>
              </a:rPr>
              <a:t> istraživanjima Hi-kvadrat test se može koristiti kao:</a:t>
            </a:r>
          </a:p>
          <a:p>
            <a:pPr marL="381000" indent="-381000" algn="just" eaLnBrk="1" hangingPunct="1">
              <a:lnSpc>
                <a:spcPct val="10000"/>
              </a:lnSpc>
              <a:spcAft>
                <a:spcPct val="20000"/>
              </a:spcAft>
              <a:buFont typeface="Wingdings" pitchFamily="2" charset="2"/>
              <a:buNone/>
            </a:pPr>
            <a:endParaRPr lang="en-US" smtClean="0">
              <a:solidFill>
                <a:schemeClr val="tx2"/>
              </a:solidFill>
            </a:endParaRPr>
          </a:p>
          <a:p>
            <a:pPr marL="381000" indent="-381000" algn="just" eaLnBrk="1" hangingPunct="1">
              <a:spcAft>
                <a:spcPct val="20000"/>
              </a:spcAft>
              <a:buFont typeface="Wingdings" pitchFamily="2" charset="2"/>
              <a:buAutoNum type="arabicPeriod"/>
            </a:pPr>
            <a:r>
              <a:rPr lang="en-US" smtClean="0"/>
              <a:t>Test nezavisnosti</a:t>
            </a:r>
          </a:p>
          <a:p>
            <a:pPr marL="990600" lvl="1" indent="-533400" algn="just" eaLnBrk="1" hangingPunct="1">
              <a:spcAft>
                <a:spcPct val="20000"/>
              </a:spcAft>
            </a:pPr>
            <a:r>
              <a:rPr lang="en-US" sz="1600" smtClean="0"/>
              <a:t>Da li postoji povezanost između dv</a:t>
            </a:r>
            <a:r>
              <a:rPr lang="sr-Latn-BA" sz="1600" smtClean="0"/>
              <a:t>ij</a:t>
            </a:r>
            <a:r>
              <a:rPr lang="en-US" sz="1600" smtClean="0"/>
              <a:t>e kategorijske prom</a:t>
            </a:r>
            <a:r>
              <a:rPr lang="sr-Latn-BA" sz="1600" smtClean="0"/>
              <a:t>j</a:t>
            </a:r>
            <a:r>
              <a:rPr lang="en-US" sz="1600" smtClean="0"/>
              <a:t>en</a:t>
            </a:r>
            <a:r>
              <a:rPr lang="sr-Latn-BA" sz="1600" smtClean="0"/>
              <a:t>j</a:t>
            </a:r>
            <a:r>
              <a:rPr lang="en-US" sz="1600" smtClean="0"/>
              <a:t>ljive?</a:t>
            </a:r>
          </a:p>
          <a:p>
            <a:pPr marL="990600" lvl="1" indent="-533400" algn="just" eaLnBrk="1" hangingPunct="1">
              <a:lnSpc>
                <a:spcPct val="40000"/>
              </a:lnSpc>
              <a:spcAft>
                <a:spcPct val="20000"/>
              </a:spcAft>
            </a:pPr>
            <a:endParaRPr lang="en-US" sz="1600" smtClean="0"/>
          </a:p>
          <a:p>
            <a:pPr marL="381000" indent="-381000" algn="just" eaLnBrk="1" hangingPunct="1">
              <a:spcAft>
                <a:spcPct val="20000"/>
              </a:spcAft>
              <a:buFont typeface="Wingdings" pitchFamily="2" charset="2"/>
              <a:buAutoNum type="arabicPeriod"/>
            </a:pPr>
            <a:r>
              <a:rPr lang="en-US" smtClean="0"/>
              <a:t>Test prilagođenosti</a:t>
            </a:r>
          </a:p>
          <a:p>
            <a:pPr marL="990600" lvl="1" indent="-533400" eaLnBrk="1" hangingPunct="1">
              <a:spcAft>
                <a:spcPct val="20000"/>
              </a:spcAft>
            </a:pPr>
            <a:r>
              <a:rPr lang="en-US" sz="1600" smtClean="0"/>
              <a:t>Da li neka observirana raspod</a:t>
            </a:r>
            <a:r>
              <a:rPr lang="sr-Latn-BA" sz="1600" smtClean="0"/>
              <a:t>j</a:t>
            </a:r>
            <a:r>
              <a:rPr lang="en-US" sz="1600" smtClean="0"/>
              <a:t>ela frekvencija odgovara nekoj poznatoj teorijskoj raspod</a:t>
            </a:r>
            <a:r>
              <a:rPr lang="sr-Latn-BA" sz="1600" smtClean="0"/>
              <a:t>j</a:t>
            </a:r>
            <a:r>
              <a:rPr lang="en-US" sz="1600" smtClean="0"/>
              <a:t>eli?</a:t>
            </a:r>
          </a:p>
          <a:p>
            <a:pPr marL="990600" lvl="1" indent="-533400" eaLnBrk="1" hangingPunct="1">
              <a:lnSpc>
                <a:spcPct val="20000"/>
              </a:lnSpc>
              <a:spcAft>
                <a:spcPct val="20000"/>
              </a:spcAft>
              <a:buFont typeface="Wingdings" pitchFamily="2" charset="2"/>
              <a:buNone/>
            </a:pPr>
            <a:endParaRPr lang="en-US" sz="160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7786EF-772C-4A43-9122-08560CF202C9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Statistička nezavisnost i očekivane frekvencije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događaji</a:t>
            </a:r>
            <a:r>
              <a:rPr lang="en-US" dirty="0" smtClean="0"/>
              <a:t> A </a:t>
            </a:r>
            <a:r>
              <a:rPr lang="en-US" dirty="0" err="1" smtClean="0"/>
              <a:t>i</a:t>
            </a:r>
            <a:r>
              <a:rPr lang="en-US" dirty="0" smtClean="0"/>
              <a:t> B </a:t>
            </a:r>
            <a:r>
              <a:rPr lang="en-US" dirty="0" err="1" smtClean="0"/>
              <a:t>nezavisni</a:t>
            </a:r>
            <a:r>
              <a:rPr lang="en-US" dirty="0" smtClean="0"/>
              <a:t> v</a:t>
            </a:r>
            <a:r>
              <a:rPr lang="sr-Latn-BA" dirty="0" smtClean="0"/>
              <a:t>j</a:t>
            </a:r>
            <a:r>
              <a:rPr lang="en-US" dirty="0" err="1" smtClean="0"/>
              <a:t>erovatnoća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realizuju</a:t>
            </a:r>
            <a:r>
              <a:rPr lang="en-US" dirty="0" smtClean="0"/>
              <a:t> </a:t>
            </a:r>
            <a:r>
              <a:rPr lang="en-US" dirty="0" err="1" smtClean="0"/>
              <a:t>oba</a:t>
            </a:r>
            <a:r>
              <a:rPr lang="en-US" dirty="0" smtClean="0"/>
              <a:t> </a:t>
            </a:r>
            <a:r>
              <a:rPr lang="en-US" dirty="0" err="1" smtClean="0"/>
              <a:t>događaja</a:t>
            </a:r>
            <a:r>
              <a:rPr lang="en-US" dirty="0" smtClean="0"/>
              <a:t> je: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P(AB)=P(A)*P(B)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U </a:t>
            </a:r>
            <a:r>
              <a:rPr lang="en-US" dirty="0" err="1" smtClean="0">
                <a:solidFill>
                  <a:srgbClr val="000000"/>
                </a:solidFill>
              </a:rPr>
              <a:t>suprotnom</a:t>
            </a:r>
            <a:r>
              <a:rPr lang="en-US" dirty="0" smtClean="0">
                <a:solidFill>
                  <a:srgbClr val="000000"/>
                </a:solidFill>
              </a:rPr>
              <a:t>:</a:t>
            </a:r>
          </a:p>
          <a:p>
            <a:pPr>
              <a:buFont typeface="Wingdings" pitchFamily="2" charset="2"/>
              <a:buNone/>
            </a:pPr>
            <a:endParaRPr lang="en-US" sz="28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P(AB)</a:t>
            </a:r>
            <a:r>
              <a:rPr lang="sr-Latn-CS" sz="2800" dirty="0" smtClean="0">
                <a:sym typeface="Symbol" pitchFamily="18" charset="2"/>
              </a:rPr>
              <a:t> </a:t>
            </a:r>
            <a:r>
              <a:rPr lang="sr-Latn-CS" sz="2800" dirty="0" smtClean="0">
                <a:solidFill>
                  <a:srgbClr val="FF0000"/>
                </a:solidFill>
                <a:sym typeface="Symbol" pitchFamily="18" charset="2"/>
              </a:rPr>
              <a:t></a:t>
            </a:r>
            <a:r>
              <a:rPr lang="sr-Latn-CS" sz="2800" dirty="0" smtClean="0"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P(A)*P(B)</a:t>
            </a:r>
          </a:p>
          <a:p>
            <a:pPr>
              <a:buFont typeface="Wingdings" pitchFamily="2" charset="2"/>
              <a:buNone/>
            </a:pPr>
            <a:endParaRPr lang="en-US" sz="2800" dirty="0" smtClean="0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B22955-D4B9-419C-8897-74560DF3D953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Statistička nezavisnost i očekivane frekvencije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772400" cy="4530725"/>
          </a:xfrm>
        </p:spPr>
        <p:txBody>
          <a:bodyPr>
            <a:normAutofit fontScale="92500"/>
          </a:bodyPr>
          <a:lstStyle/>
          <a:p>
            <a:endParaRPr lang="en-US" smtClean="0">
              <a:solidFill>
                <a:srgbClr val="000000"/>
              </a:solidFill>
            </a:endParaRPr>
          </a:p>
          <a:p>
            <a:r>
              <a:rPr lang="en-US" smtClean="0">
                <a:solidFill>
                  <a:srgbClr val="000000"/>
                </a:solidFill>
              </a:rPr>
              <a:t>Očekivana frekvencija nekog događaja predstavlja onu frekvenciju koju u pros</a:t>
            </a:r>
            <a:r>
              <a:rPr lang="sr-Latn-BA" smtClean="0">
                <a:solidFill>
                  <a:srgbClr val="000000"/>
                </a:solidFill>
              </a:rPr>
              <a:t>j</a:t>
            </a:r>
            <a:r>
              <a:rPr lang="en-US" smtClean="0">
                <a:solidFill>
                  <a:srgbClr val="000000"/>
                </a:solidFill>
              </a:rPr>
              <a:t>eku možemo da očekujemo nakon mnogo ponavljanja eksperimenta</a:t>
            </a:r>
          </a:p>
          <a:p>
            <a:r>
              <a:rPr lang="en-US" smtClean="0">
                <a:solidFill>
                  <a:srgbClr val="000000"/>
                </a:solidFill>
              </a:rPr>
              <a:t>Ako nam je poznata v</a:t>
            </a:r>
            <a:r>
              <a:rPr lang="sr-Latn-BA" smtClean="0">
                <a:solidFill>
                  <a:srgbClr val="000000"/>
                </a:solidFill>
              </a:rPr>
              <a:t>j</a:t>
            </a:r>
            <a:r>
              <a:rPr lang="en-US" smtClean="0">
                <a:solidFill>
                  <a:srgbClr val="000000"/>
                </a:solidFill>
              </a:rPr>
              <a:t>erovatnoća nekog događaja </a:t>
            </a:r>
            <a:r>
              <a:rPr lang="en-US" smtClean="0">
                <a:solidFill>
                  <a:srgbClr val="FF0000"/>
                </a:solidFill>
              </a:rPr>
              <a:t>P(A</a:t>
            </a:r>
            <a:r>
              <a:rPr lang="en-US" smtClean="0"/>
              <a:t>) kao i broj ponavljanja eksperimenta</a:t>
            </a:r>
            <a:r>
              <a:rPr lang="en-US" smtClean="0">
                <a:solidFill>
                  <a:srgbClr val="FF0000"/>
                </a:solidFill>
              </a:rPr>
              <a:t>  n </a:t>
            </a:r>
            <a:r>
              <a:rPr lang="en-US" smtClean="0"/>
              <a:t>onda je očekivana frekvencija</a:t>
            </a:r>
          </a:p>
          <a:p>
            <a:pPr>
              <a:buFont typeface="Wingdings" pitchFamily="2" charset="2"/>
              <a:buNone/>
            </a:pPr>
            <a:r>
              <a:rPr lang="en-US" sz="2800" smtClean="0">
                <a:solidFill>
                  <a:srgbClr val="7030A0"/>
                </a:solidFill>
              </a:rPr>
              <a:t>E=n*P(A)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80217F-2680-4CEE-95D2-5A5A9B52BA0B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Statistička nezavisnost i očekivane frekvencije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  <a:p>
            <a:r>
              <a:rPr lang="en-US" smtClean="0">
                <a:solidFill>
                  <a:srgbClr val="000000"/>
                </a:solidFill>
              </a:rPr>
              <a:t>Ako nas interesuje očekivana frekvencija realizacije događaja A i događaja B i pritom su ovi događaju nezavisni onda je</a:t>
            </a:r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sz="2800" smtClean="0">
                <a:solidFill>
                  <a:srgbClr val="7030A0"/>
                </a:solidFill>
              </a:rPr>
              <a:t>E=n*P(A)P(B)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A8D85A-BF51-40EF-9BAC-DA558C417C31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Statistička nezavisnost i očekivane frekvencije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Prim</a:t>
            </a:r>
            <a:r>
              <a:rPr lang="sr-Latn-BA" dirty="0" smtClean="0">
                <a:solidFill>
                  <a:srgbClr val="000000"/>
                </a:solidFill>
              </a:rPr>
              <a:t>j</a:t>
            </a:r>
            <a:r>
              <a:rPr lang="en-US" dirty="0" err="1" smtClean="0">
                <a:solidFill>
                  <a:srgbClr val="000000"/>
                </a:solidFill>
              </a:rPr>
              <a:t>er</a:t>
            </a:r>
            <a:r>
              <a:rPr lang="en-US" dirty="0" smtClean="0">
                <a:solidFill>
                  <a:srgbClr val="000000"/>
                </a:solidFill>
              </a:rPr>
              <a:t>: Na </a:t>
            </a:r>
            <a:r>
              <a:rPr lang="en-US" dirty="0" err="1" smtClean="0">
                <a:solidFill>
                  <a:srgbClr val="000000"/>
                </a:solidFill>
              </a:rPr>
              <a:t>osnovu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slučajnog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uzorka</a:t>
            </a:r>
            <a:r>
              <a:rPr lang="en-US" dirty="0" smtClean="0">
                <a:solidFill>
                  <a:srgbClr val="000000"/>
                </a:solidFill>
              </a:rPr>
              <a:t> od 380 </a:t>
            </a:r>
            <a:r>
              <a:rPr lang="en-US" dirty="0" err="1" smtClean="0">
                <a:solidFill>
                  <a:srgbClr val="000000"/>
                </a:solidFill>
              </a:rPr>
              <a:t>studenata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sr-Latn-BA" dirty="0" smtClean="0">
                <a:solidFill>
                  <a:srgbClr val="000000"/>
                </a:solidFill>
              </a:rPr>
              <a:t>peda</a:t>
            </a:r>
            <a:r>
              <a:rPr lang="en-US" dirty="0" smtClean="0">
                <a:solidFill>
                  <a:srgbClr val="000000"/>
                </a:solidFill>
              </a:rPr>
              <a:t>f </a:t>
            </a:r>
            <a:r>
              <a:rPr lang="en-US" dirty="0" err="1" smtClean="0">
                <a:solidFill>
                  <a:srgbClr val="000000"/>
                </a:solidFill>
              </a:rPr>
              <a:t>utvrđeno</a:t>
            </a:r>
            <a:r>
              <a:rPr lang="en-US" dirty="0" smtClean="0">
                <a:solidFill>
                  <a:srgbClr val="000000"/>
                </a:solidFill>
              </a:rPr>
              <a:t> je da 80,7% </a:t>
            </a:r>
            <a:r>
              <a:rPr lang="en-US" dirty="0" err="1" smtClean="0">
                <a:solidFill>
                  <a:srgbClr val="000000"/>
                </a:solidFill>
              </a:rPr>
              <a:t>studenata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ima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otvoren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nalog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na</a:t>
            </a:r>
            <a:r>
              <a:rPr lang="en-US" dirty="0" smtClean="0">
                <a:solidFill>
                  <a:srgbClr val="000000"/>
                </a:solidFill>
              </a:rPr>
              <a:t> Facebook-u </a:t>
            </a:r>
            <a:r>
              <a:rPr lang="en-US" dirty="0" err="1" smtClean="0">
                <a:solidFill>
                  <a:srgbClr val="000000"/>
                </a:solidFill>
              </a:rPr>
              <a:t>dok</a:t>
            </a:r>
            <a:r>
              <a:rPr lang="en-US" dirty="0" smtClean="0">
                <a:solidFill>
                  <a:srgbClr val="000000"/>
                </a:solidFill>
              </a:rPr>
              <a:t> 19,3% </a:t>
            </a:r>
            <a:r>
              <a:rPr lang="en-US" dirty="0" err="1" smtClean="0">
                <a:solidFill>
                  <a:srgbClr val="000000"/>
                </a:solidFill>
              </a:rPr>
              <a:t>nema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Takođe</a:t>
            </a:r>
            <a:r>
              <a:rPr lang="en-US" dirty="0" smtClean="0">
                <a:solidFill>
                  <a:srgbClr val="000000"/>
                </a:solidFill>
              </a:rPr>
              <a:t> je </a:t>
            </a:r>
            <a:r>
              <a:rPr lang="en-US" dirty="0" err="1" smtClean="0">
                <a:solidFill>
                  <a:srgbClr val="000000"/>
                </a:solidFill>
              </a:rPr>
              <a:t>na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osnovu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uzorka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oc</a:t>
            </a:r>
            <a:r>
              <a:rPr lang="sr-Latn-BA" dirty="0" smtClean="0">
                <a:solidFill>
                  <a:srgbClr val="000000"/>
                </a:solidFill>
              </a:rPr>
              <a:t>ij</a:t>
            </a:r>
            <a:r>
              <a:rPr lang="en-US" dirty="0" err="1" smtClean="0">
                <a:solidFill>
                  <a:srgbClr val="000000"/>
                </a:solidFill>
              </a:rPr>
              <a:t>enjeno</a:t>
            </a:r>
            <a:r>
              <a:rPr lang="en-US" dirty="0" smtClean="0">
                <a:solidFill>
                  <a:srgbClr val="000000"/>
                </a:solidFill>
              </a:rPr>
              <a:t> da je pro</a:t>
            </a:r>
            <a:r>
              <a:rPr lang="sr-Latn-BA" dirty="0" smtClean="0">
                <a:solidFill>
                  <a:srgbClr val="000000"/>
                </a:solidFill>
              </a:rPr>
              <a:t>cenat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muškaraca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sr-Latn-BA" dirty="0" smtClean="0">
                <a:solidFill>
                  <a:srgbClr val="000000"/>
                </a:solidFill>
              </a:rPr>
              <a:t>ped</a:t>
            </a:r>
            <a:r>
              <a:rPr lang="en-US" dirty="0" smtClean="0">
                <a:solidFill>
                  <a:srgbClr val="000000"/>
                </a:solidFill>
              </a:rPr>
              <a:t>f </a:t>
            </a:r>
            <a:r>
              <a:rPr lang="sr-Latn-BA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30,2% i d</a:t>
            </a:r>
            <a:r>
              <a:rPr lang="sr-Latn-BA" dirty="0" smtClean="0">
                <a:solidFill>
                  <a:srgbClr val="000000"/>
                </a:solidFill>
              </a:rPr>
              <a:t>j</a:t>
            </a:r>
            <a:r>
              <a:rPr lang="en-US" dirty="0" err="1" smtClean="0">
                <a:solidFill>
                  <a:srgbClr val="000000"/>
                </a:solidFill>
              </a:rPr>
              <a:t>evojaka</a:t>
            </a:r>
            <a:r>
              <a:rPr lang="en-US" dirty="0" smtClean="0">
                <a:solidFill>
                  <a:srgbClr val="000000"/>
                </a:solidFill>
              </a:rPr>
              <a:t> 69,8%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Ako</a:t>
            </a:r>
            <a:r>
              <a:rPr lang="en-US" dirty="0" smtClean="0">
                <a:solidFill>
                  <a:srgbClr val="000000"/>
                </a:solidFill>
              </a:rPr>
              <a:t> bi </a:t>
            </a:r>
            <a:r>
              <a:rPr lang="en-US" dirty="0" err="1" smtClean="0">
                <a:solidFill>
                  <a:srgbClr val="000000"/>
                </a:solidFill>
              </a:rPr>
              <a:t>na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slučaj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izvukli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jednog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studenta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sr-Latn-BA" dirty="0" smtClean="0">
                <a:solidFill>
                  <a:srgbClr val="000000"/>
                </a:solidFill>
              </a:rPr>
              <a:t>ped</a:t>
            </a:r>
            <a:r>
              <a:rPr lang="en-US" dirty="0" smtClean="0">
                <a:solidFill>
                  <a:srgbClr val="000000"/>
                </a:solidFill>
              </a:rPr>
              <a:t>f, </a:t>
            </a:r>
            <a:r>
              <a:rPr lang="en-US" dirty="0" err="1" smtClean="0">
                <a:solidFill>
                  <a:srgbClr val="000000"/>
                </a:solidFill>
              </a:rPr>
              <a:t>koja</a:t>
            </a:r>
            <a:r>
              <a:rPr lang="en-US" dirty="0" smtClean="0">
                <a:solidFill>
                  <a:srgbClr val="000000"/>
                </a:solidFill>
              </a:rPr>
              <a:t> je v</a:t>
            </a:r>
            <a:r>
              <a:rPr lang="sr-Latn-BA" dirty="0" smtClean="0">
                <a:solidFill>
                  <a:srgbClr val="000000"/>
                </a:solidFill>
              </a:rPr>
              <a:t>j</a:t>
            </a:r>
            <a:r>
              <a:rPr lang="en-US" dirty="0" err="1" smtClean="0">
                <a:solidFill>
                  <a:srgbClr val="000000"/>
                </a:solidFill>
              </a:rPr>
              <a:t>erovatnoća</a:t>
            </a:r>
            <a:r>
              <a:rPr lang="en-US" dirty="0" smtClean="0">
                <a:solidFill>
                  <a:srgbClr val="000000"/>
                </a:solidFill>
              </a:rPr>
              <a:t> da </a:t>
            </a:r>
            <a:r>
              <a:rPr lang="en-US" dirty="0" err="1" smtClean="0">
                <a:solidFill>
                  <a:srgbClr val="000000"/>
                </a:solidFill>
              </a:rPr>
              <a:t>će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biti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ženskog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pola</a:t>
            </a:r>
            <a:r>
              <a:rPr lang="en-US" dirty="0" smtClean="0">
                <a:solidFill>
                  <a:srgbClr val="000000"/>
                </a:solidFill>
              </a:rPr>
              <a:t> i </a:t>
            </a:r>
            <a:r>
              <a:rPr lang="en-US" dirty="0" err="1" smtClean="0">
                <a:solidFill>
                  <a:srgbClr val="000000"/>
                </a:solidFill>
              </a:rPr>
              <a:t>imati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otvoren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nalog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/>
              <a:t>Facebook-u, </a:t>
            </a:r>
            <a:r>
              <a:rPr lang="en-US" dirty="0" smtClean="0">
                <a:solidFill>
                  <a:srgbClr val="7030A0"/>
                </a:solidFill>
              </a:rPr>
              <a:t>a </a:t>
            </a:r>
            <a:r>
              <a:rPr lang="en-US" dirty="0" err="1" smtClean="0">
                <a:solidFill>
                  <a:srgbClr val="7030A0"/>
                </a:solidFill>
              </a:rPr>
              <a:t>pritom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i="1" u="sng" dirty="0" err="1" smtClean="0">
                <a:solidFill>
                  <a:srgbClr val="7030A0"/>
                </a:solidFill>
              </a:rPr>
              <a:t>pretpostavljamo</a:t>
            </a:r>
            <a:r>
              <a:rPr lang="en-US" dirty="0" smtClean="0">
                <a:solidFill>
                  <a:srgbClr val="7030A0"/>
                </a:solidFill>
              </a:rPr>
              <a:t> da </a:t>
            </a:r>
            <a:r>
              <a:rPr lang="en-US" dirty="0" err="1" smtClean="0">
                <a:solidFill>
                  <a:srgbClr val="7030A0"/>
                </a:solidFill>
              </a:rPr>
              <a:t>su</a:t>
            </a:r>
            <a:r>
              <a:rPr lang="en-US" dirty="0" smtClean="0">
                <a:solidFill>
                  <a:srgbClr val="7030A0"/>
                </a:solidFill>
              </a:rPr>
              <a:t> v</a:t>
            </a:r>
            <a:r>
              <a:rPr lang="sr-Latn-BA" dirty="0" smtClean="0">
                <a:solidFill>
                  <a:srgbClr val="7030A0"/>
                </a:solidFill>
              </a:rPr>
              <a:t>j</a:t>
            </a:r>
            <a:r>
              <a:rPr lang="en-US" dirty="0" err="1" smtClean="0">
                <a:solidFill>
                  <a:srgbClr val="7030A0"/>
                </a:solidFill>
              </a:rPr>
              <a:t>erovatnoće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nezavisne</a:t>
            </a:r>
            <a:r>
              <a:rPr lang="en-US" dirty="0" smtClean="0">
                <a:solidFill>
                  <a:srgbClr val="7030A0"/>
                </a:solidFill>
              </a:rPr>
              <a:t>?</a:t>
            </a:r>
          </a:p>
          <a:p>
            <a:pPr>
              <a:buFont typeface="Wingdings" pitchFamily="2" charset="2"/>
              <a:buNone/>
            </a:pPr>
            <a:r>
              <a:rPr lang="en-US" b="0" dirty="0" smtClean="0">
                <a:solidFill>
                  <a:srgbClr val="7030A0"/>
                </a:solidFill>
              </a:rPr>
              <a:t>P(</a:t>
            </a:r>
            <a:r>
              <a:rPr lang="en-US" b="0" dirty="0" err="1" smtClean="0">
                <a:solidFill>
                  <a:srgbClr val="7030A0"/>
                </a:solidFill>
              </a:rPr>
              <a:t>žensko</a:t>
            </a:r>
            <a:r>
              <a:rPr lang="en-US" b="0" dirty="0" smtClean="0">
                <a:solidFill>
                  <a:srgbClr val="7030A0"/>
                </a:solidFill>
              </a:rPr>
              <a:t> i </a:t>
            </a:r>
            <a:r>
              <a:rPr lang="en-US" b="0" dirty="0" err="1" smtClean="0">
                <a:solidFill>
                  <a:srgbClr val="7030A0"/>
                </a:solidFill>
              </a:rPr>
              <a:t>koristi</a:t>
            </a:r>
            <a:r>
              <a:rPr lang="en-US" b="0" dirty="0" smtClean="0">
                <a:solidFill>
                  <a:srgbClr val="7030A0"/>
                </a:solidFill>
              </a:rPr>
              <a:t> </a:t>
            </a:r>
            <a:r>
              <a:rPr lang="en-US" b="0" dirty="0" err="1" smtClean="0">
                <a:solidFill>
                  <a:srgbClr val="7030A0"/>
                </a:solidFill>
              </a:rPr>
              <a:t>fb</a:t>
            </a:r>
            <a:r>
              <a:rPr lang="en-US" b="0" dirty="0" smtClean="0">
                <a:solidFill>
                  <a:srgbClr val="7030A0"/>
                </a:solidFill>
              </a:rPr>
              <a:t>)= P(</a:t>
            </a:r>
            <a:r>
              <a:rPr lang="en-US" b="0" dirty="0" err="1" smtClean="0">
                <a:solidFill>
                  <a:srgbClr val="7030A0"/>
                </a:solidFill>
              </a:rPr>
              <a:t>žensko</a:t>
            </a:r>
            <a:r>
              <a:rPr lang="en-US" b="0" dirty="0" smtClean="0">
                <a:solidFill>
                  <a:srgbClr val="7030A0"/>
                </a:solidFill>
              </a:rPr>
              <a:t>)* P(</a:t>
            </a:r>
            <a:r>
              <a:rPr lang="en-US" b="0" dirty="0" err="1" smtClean="0">
                <a:solidFill>
                  <a:srgbClr val="7030A0"/>
                </a:solidFill>
              </a:rPr>
              <a:t>koristi</a:t>
            </a:r>
            <a:r>
              <a:rPr lang="en-US" b="0" dirty="0" smtClean="0">
                <a:solidFill>
                  <a:srgbClr val="7030A0"/>
                </a:solidFill>
              </a:rPr>
              <a:t> </a:t>
            </a:r>
            <a:r>
              <a:rPr lang="en-US" b="0" dirty="0" err="1" smtClean="0">
                <a:solidFill>
                  <a:srgbClr val="7030A0"/>
                </a:solidFill>
              </a:rPr>
              <a:t>fb</a:t>
            </a:r>
            <a:r>
              <a:rPr lang="en-US" b="0" dirty="0" smtClean="0">
                <a:solidFill>
                  <a:srgbClr val="7030A0"/>
                </a:solidFill>
              </a:rPr>
              <a:t>)=0,698*0,807=0,557</a:t>
            </a:r>
            <a:endParaRPr lang="en-US" sz="2800" b="0" dirty="0" smtClean="0">
              <a:solidFill>
                <a:srgbClr val="7030A0"/>
              </a:solidFill>
            </a:endParaRP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822BFE-EF74-4FC5-BE39-C80B2C890931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 smtClean="0"/>
              <a:t>Observirane frekvencije</a:t>
            </a:r>
          </a:p>
        </p:txBody>
      </p:sp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DA94D9-4195-41CA-A9A3-B0AF91A13972}" type="slidenum">
              <a:rPr lang="en-US" smtClean="0"/>
              <a:pPr/>
              <a:t>7</a:t>
            </a:fld>
            <a:endParaRPr lang="en-US" smtClean="0"/>
          </a:p>
        </p:txBody>
      </p:sp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1219200" y="1905000"/>
            <a:ext cx="7091363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 smtClean="0"/>
              <a:t>Očekivane frekvencije</a:t>
            </a:r>
          </a:p>
        </p:txBody>
      </p:sp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FBF11D-F6C7-4A23-A053-A5F8A569732D}" type="slidenum">
              <a:rPr lang="en-US" smtClean="0"/>
              <a:pPr/>
              <a:t>8</a:t>
            </a:fld>
            <a:endParaRPr lang="en-US" smtClean="0"/>
          </a:p>
        </p:txBody>
      </p:sp>
      <p:pic>
        <p:nvPicPr>
          <p:cNvPr id="10244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2743200"/>
            <a:ext cx="6954838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 dirty="0" err="1" smtClean="0"/>
              <a:t>Observirane</a:t>
            </a:r>
            <a:r>
              <a:rPr lang="sr-Latn-BA" sz="2800" dirty="0" smtClean="0"/>
              <a:t> (empirijskih)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očekivane</a:t>
            </a:r>
            <a:r>
              <a:rPr lang="sr-Latn-BA" sz="2800" dirty="0" smtClean="0"/>
              <a:t> (teorijske)</a:t>
            </a:r>
            <a:r>
              <a:rPr lang="en-US" sz="2800" dirty="0" smtClean="0"/>
              <a:t> </a:t>
            </a:r>
            <a:r>
              <a:rPr lang="en-US" sz="2800" dirty="0" err="1" smtClean="0"/>
              <a:t>frekvencije</a:t>
            </a:r>
            <a:endParaRPr lang="en-US" sz="2800" dirty="0" smtClean="0"/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2BE8DE-FEC7-497F-BF20-34379C3BFE18}" type="slidenum">
              <a:rPr lang="en-US" smtClean="0"/>
              <a:pPr/>
              <a:t>9</a:t>
            </a:fld>
            <a:endParaRPr lang="en-US" smtClean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981200"/>
            <a:ext cx="805021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503</Words>
  <Application>Microsoft Office PowerPoint</Application>
  <PresentationFormat>On-screen Show (4:3)</PresentationFormat>
  <Paragraphs>98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Equation</vt:lpstr>
      <vt:lpstr>Hi-kvadrat test </vt:lpstr>
      <vt:lpstr>Hi-kvadrat test</vt:lpstr>
      <vt:lpstr>Statistička nezavisnost i očekivane frekvencije</vt:lpstr>
      <vt:lpstr>Statistička nezavisnost i očekivane frekvencije</vt:lpstr>
      <vt:lpstr>Statistička nezavisnost i očekivane frekvencije</vt:lpstr>
      <vt:lpstr>Statistička nezavisnost i očekivane frekvencije</vt:lpstr>
      <vt:lpstr>Observirane frekvencije</vt:lpstr>
      <vt:lpstr>Očekivane frekvencije</vt:lpstr>
      <vt:lpstr>Observirane (empirijskih) i očekivane (teorijske) frekvencije</vt:lpstr>
      <vt:lpstr>Hi-kvadrat test nezavisnosti</vt:lpstr>
      <vt:lpstr>Hi-kvadrat statistika (2)</vt:lpstr>
      <vt:lpstr>Hi-kvadrat raspodjela</vt:lpstr>
      <vt:lpstr>Hi-kvadrat raspodjela</vt:lpstr>
      <vt:lpstr>PowerPoint Presentation</vt:lpstr>
      <vt:lpstr>Output iz SPSS</vt:lpstr>
      <vt:lpstr>Uslov primjene Hi-kvadrat testa</vt:lpstr>
      <vt:lpstr>Jačina povezanosti između promjenljivih (samo za poređenje tabela istih dimenzija)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Hi-kvadrat test </dc:title>
  <dc:creator>VladoSimeunovic</dc:creator>
  <cp:lastModifiedBy>vlado</cp:lastModifiedBy>
  <cp:revision>6</cp:revision>
  <dcterms:created xsi:type="dcterms:W3CDTF">2017-02-23T07:22:43Z</dcterms:created>
  <dcterms:modified xsi:type="dcterms:W3CDTF">2020-01-18T08:33:39Z</dcterms:modified>
</cp:coreProperties>
</file>